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11"/>
  </p:notesMasterIdLst>
  <p:handoutMasterIdLst>
    <p:handoutMasterId r:id="rId12"/>
  </p:handoutMasterIdLst>
  <p:sldIdLst>
    <p:sldId id="4454" r:id="rId6"/>
    <p:sldId id="4440" r:id="rId7"/>
    <p:sldId id="4455" r:id="rId8"/>
    <p:sldId id="4457" r:id="rId9"/>
    <p:sldId id="4458" r:id="rId1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5430B6-775A-CFC2-72DA-9095C39E3067}" name="Adrian Rocks" initials="AR" userId="S::RocksA@ealing.gov.uk::fbc44d04-d40e-4500-a255-06d5ff05b20d" providerId="AD"/>
  <p188:author id="{3ACE52B8-0F6E-8291-CDE5-0A3BE805F540}" name="Zofia Szatkowska" initials="ZS" userId="S::SzatkowskaZ@ealing.gov.uk::30298b06-c545-401e-a356-1797d7c84f78" providerId="AD"/>
  <p188:author id="{111329D5-E61D-5508-E643-50FF86DDAF4F}" name="Christopher Corbett" initials="CC" userId="S::CorbettC@ealing.gov.uk::4fca4455-33f0-4cb3-a20f-b0ad21ec74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F0C"/>
    <a:srgbClr val="000000"/>
    <a:srgbClr val="408E98"/>
    <a:srgbClr val="79B8BF"/>
    <a:srgbClr val="FFFFFF"/>
    <a:srgbClr val="DBDBD0"/>
    <a:srgbClr val="ED6146"/>
    <a:srgbClr val="9A1F60"/>
    <a:srgbClr val="323579"/>
    <a:srgbClr val="DBDB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632727-AD4B-4843-98C0-D2F666DAF298}" v="1" dt="2024-05-23T11:15:55.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44" autoAdjust="0"/>
    <p:restoredTop sz="96374" autoAdjust="0"/>
  </p:normalViewPr>
  <p:slideViewPr>
    <p:cSldViewPr snapToGrid="0">
      <p:cViewPr varScale="1">
        <p:scale>
          <a:sx n="69" d="100"/>
          <a:sy n="69" d="100"/>
        </p:scale>
        <p:origin x="1965" y="81"/>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391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574120-9C0A-4669-A4B0-CDD1165BE9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BE3562C-770D-4D15-A1B2-3C60B996ED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A27A92-66F5-4D3D-9596-BCD19B2E74E2}" type="datetimeFigureOut">
              <a:rPr lang="en-GB" smtClean="0"/>
              <a:t>23/05/2024</a:t>
            </a:fld>
            <a:endParaRPr lang="en-GB"/>
          </a:p>
        </p:txBody>
      </p:sp>
      <p:sp>
        <p:nvSpPr>
          <p:cNvPr id="4" name="Footer Placeholder 3">
            <a:extLst>
              <a:ext uri="{FF2B5EF4-FFF2-40B4-BE49-F238E27FC236}">
                <a16:creationId xmlns:a16="http://schemas.microsoft.com/office/drawing/2014/main" id="{4CFD3F22-F25D-45C0-9573-85559EAE9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D74C6FB-B586-4774-A191-06E9422B11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0DB2A-AFED-4634-AFBF-D1886EE4A1B1}" type="slidenum">
              <a:rPr lang="en-GB" smtClean="0"/>
              <a:t>‹#›</a:t>
            </a:fld>
            <a:endParaRPr lang="en-GB"/>
          </a:p>
        </p:txBody>
      </p:sp>
    </p:spTree>
    <p:extLst>
      <p:ext uri="{BB962C8B-B14F-4D97-AF65-F5344CB8AC3E}">
        <p14:creationId xmlns:p14="http://schemas.microsoft.com/office/powerpoint/2010/main" val="448387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00524-84A6-4FF8-A4F6-B3A275EDCD51}" type="datetimeFigureOut">
              <a:rPr lang="en-GB" smtClean="0"/>
              <a:t>23/05/2024</a:t>
            </a:fld>
            <a:endParaRPr lang="en-GB" dirty="0"/>
          </a:p>
        </p:txBody>
      </p:sp>
      <p:sp>
        <p:nvSpPr>
          <p:cNvPr id="4" name="Slide Image Placeholder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8A4D8-1550-4081-B06E-4A60B6837B57}" type="slidenum">
              <a:rPr lang="en-GB" smtClean="0"/>
              <a:t>‹#›</a:t>
            </a:fld>
            <a:endParaRPr lang="en-GB" dirty="0"/>
          </a:p>
        </p:txBody>
      </p:sp>
    </p:spTree>
    <p:extLst>
      <p:ext uri="{BB962C8B-B14F-4D97-AF65-F5344CB8AC3E}">
        <p14:creationId xmlns:p14="http://schemas.microsoft.com/office/powerpoint/2010/main" val="811899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A20D1A-E423-477C-AC79-0A0E47060C12}"/>
              </a:ext>
            </a:extLst>
          </p:cNvPr>
          <p:cNvSpPr>
            <a:spLocks noGrp="1"/>
          </p:cNvSpPr>
          <p:nvPr>
            <p:ph type="dt" sz="half" idx="10"/>
          </p:nvPr>
        </p:nvSpPr>
        <p:spPr>
          <a:xfrm>
            <a:off x="471488" y="9181397"/>
            <a:ext cx="1543050" cy="527403"/>
          </a:xfrm>
          <a:prstGeom prst="rect">
            <a:avLst/>
          </a:prstGeom>
        </p:spPr>
        <p:txBody>
          <a:bodyPr/>
          <a:lstStyle/>
          <a:p>
            <a:fld id="{05D456FE-D372-4A06-BA68-32FEC22F53B1}" type="datetimeFigureOut">
              <a:rPr lang="en-GB" smtClean="0"/>
              <a:t>23/05/2024</a:t>
            </a:fld>
            <a:endParaRPr lang="en-GB" dirty="0"/>
          </a:p>
        </p:txBody>
      </p:sp>
      <p:sp>
        <p:nvSpPr>
          <p:cNvPr id="5" name="Footer Placeholder 4">
            <a:extLst>
              <a:ext uri="{FF2B5EF4-FFF2-40B4-BE49-F238E27FC236}">
                <a16:creationId xmlns:a16="http://schemas.microsoft.com/office/drawing/2014/main" id="{FC08C37A-1D90-4B2C-A526-03C5CDED44DD}"/>
              </a:ext>
            </a:extLst>
          </p:cNvPr>
          <p:cNvSpPr>
            <a:spLocks noGrp="1"/>
          </p:cNvSpPr>
          <p:nvPr>
            <p:ph type="ftr" sz="quarter" idx="11"/>
          </p:nvPr>
        </p:nvSpPr>
        <p:spPr>
          <a:xfrm>
            <a:off x="2271714" y="9181397"/>
            <a:ext cx="2314575" cy="527403"/>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3C557D1D-7A97-496A-B9A9-5B1D771B84E2}"/>
              </a:ext>
            </a:extLst>
          </p:cNvPr>
          <p:cNvSpPr>
            <a:spLocks noGrp="1"/>
          </p:cNvSpPr>
          <p:nvPr>
            <p:ph type="sldNum" sz="quarter" idx="12"/>
          </p:nvPr>
        </p:nvSpPr>
        <p:spPr>
          <a:xfrm>
            <a:off x="4843463" y="9181397"/>
            <a:ext cx="1543050" cy="527403"/>
          </a:xfrm>
          <a:prstGeom prst="rect">
            <a:avLst/>
          </a:prstGeom>
        </p:spPr>
        <p:txBody>
          <a:bodyPr/>
          <a:lstStyle/>
          <a:p>
            <a:fld id="{DA1A7E11-C4EE-4C79-8D65-544B92838EB0}" type="slidenum">
              <a:rPr lang="en-GB" smtClean="0"/>
              <a:t>‹#›</a:t>
            </a:fld>
            <a:endParaRPr lang="en-GB" dirty="0"/>
          </a:p>
        </p:txBody>
      </p:sp>
      <p:grpSp>
        <p:nvGrpSpPr>
          <p:cNvPr id="3" name="Group 2">
            <a:extLst>
              <a:ext uri="{FF2B5EF4-FFF2-40B4-BE49-F238E27FC236}">
                <a16:creationId xmlns:a16="http://schemas.microsoft.com/office/drawing/2014/main" id="{081FD53C-E402-47A5-9522-9311E71040C7}"/>
              </a:ext>
            </a:extLst>
          </p:cNvPr>
          <p:cNvGrpSpPr/>
          <p:nvPr userDrawn="1"/>
        </p:nvGrpSpPr>
        <p:grpSpPr>
          <a:xfrm>
            <a:off x="1" y="2953"/>
            <a:ext cx="6853913" cy="9900095"/>
            <a:chOff x="0" y="2044"/>
            <a:chExt cx="12184734" cy="6853912"/>
          </a:xfrm>
        </p:grpSpPr>
        <p:pic>
          <p:nvPicPr>
            <p:cNvPr id="7" name="Picture 6">
              <a:extLst>
                <a:ext uri="{FF2B5EF4-FFF2-40B4-BE49-F238E27FC236}">
                  <a16:creationId xmlns:a16="http://schemas.microsoft.com/office/drawing/2014/main" id="{F7558463-29EB-4592-B482-A794F92F77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44"/>
              <a:ext cx="12184734" cy="6853912"/>
            </a:xfrm>
            <a:prstGeom prst="rect">
              <a:avLst/>
            </a:prstGeom>
          </p:spPr>
        </p:pic>
        <p:sp>
          <p:nvSpPr>
            <p:cNvPr id="2" name="Rectangle 1">
              <a:extLst>
                <a:ext uri="{FF2B5EF4-FFF2-40B4-BE49-F238E27FC236}">
                  <a16:creationId xmlns:a16="http://schemas.microsoft.com/office/drawing/2014/main" id="{378A25A3-EBE3-498B-801D-0DAF6DB4B4DF}"/>
                </a:ext>
              </a:extLst>
            </p:cNvPr>
            <p:cNvSpPr/>
            <p:nvPr userDrawn="1"/>
          </p:nvSpPr>
          <p:spPr>
            <a:xfrm>
              <a:off x="3984283" y="3355849"/>
              <a:ext cx="216526" cy="1931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Rectangle 13">
            <a:extLst>
              <a:ext uri="{FF2B5EF4-FFF2-40B4-BE49-F238E27FC236}">
                <a16:creationId xmlns:a16="http://schemas.microsoft.com/office/drawing/2014/main" id="{79AC4923-EE95-4C42-84BB-1D008DF82C4C}"/>
              </a:ext>
            </a:extLst>
          </p:cNvPr>
          <p:cNvSpPr/>
          <p:nvPr userDrawn="1"/>
        </p:nvSpPr>
        <p:spPr>
          <a:xfrm>
            <a:off x="4491667" y="6599168"/>
            <a:ext cx="2115629" cy="2582227"/>
          </a:xfrm>
          <a:prstGeom prst="rect">
            <a:avLst/>
          </a:prstGeom>
          <a:solidFill>
            <a:srgbClr val="408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7" name="Text Placeholder 16">
            <a:extLst>
              <a:ext uri="{FF2B5EF4-FFF2-40B4-BE49-F238E27FC236}">
                <a16:creationId xmlns:a16="http://schemas.microsoft.com/office/drawing/2014/main" id="{0AE50266-4217-4413-A83C-30219F5A04BC}"/>
              </a:ext>
            </a:extLst>
          </p:cNvPr>
          <p:cNvSpPr>
            <a:spLocks noGrp="1"/>
          </p:cNvSpPr>
          <p:nvPr>
            <p:ph type="body" sz="quarter" idx="14" hasCustomPrompt="1"/>
          </p:nvPr>
        </p:nvSpPr>
        <p:spPr>
          <a:xfrm>
            <a:off x="4526821" y="7460743"/>
            <a:ext cx="2045321" cy="1320800"/>
          </a:xfrm>
          <a:prstGeom prst="rect">
            <a:avLst/>
          </a:prstGeom>
        </p:spPr>
        <p:txBody>
          <a:bodyPr/>
          <a:lstStyle>
            <a:lvl1pPr marL="0" indent="0" algn="ctr">
              <a:buNone/>
              <a:defRPr>
                <a:solidFill>
                  <a:schemeClr val="bg1"/>
                </a:solidFill>
                <a:latin typeface="Gotham Black"/>
              </a:defRPr>
            </a:lvl1pPr>
          </a:lstStyle>
          <a:p>
            <a:pPr lvl="0"/>
            <a:r>
              <a:rPr lang="en-GB" dirty="0"/>
              <a:t>Presentation title goes in here</a:t>
            </a:r>
          </a:p>
        </p:txBody>
      </p:sp>
      <p:sp>
        <p:nvSpPr>
          <p:cNvPr id="8" name="Rectangle 7">
            <a:extLst>
              <a:ext uri="{FF2B5EF4-FFF2-40B4-BE49-F238E27FC236}">
                <a16:creationId xmlns:a16="http://schemas.microsoft.com/office/drawing/2014/main" id="{ED7252DE-DEB4-472B-AB9C-E821CB297E0D}"/>
              </a:ext>
            </a:extLst>
          </p:cNvPr>
          <p:cNvSpPr/>
          <p:nvPr userDrawn="1"/>
        </p:nvSpPr>
        <p:spPr>
          <a:xfrm>
            <a:off x="4491667" y="6599168"/>
            <a:ext cx="2115629" cy="527403"/>
          </a:xfrm>
          <a:prstGeom prst="rect">
            <a:avLst/>
          </a:prstGeom>
          <a:solidFill>
            <a:srgbClr val="79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Text Placeholder 18">
            <a:extLst>
              <a:ext uri="{FF2B5EF4-FFF2-40B4-BE49-F238E27FC236}">
                <a16:creationId xmlns:a16="http://schemas.microsoft.com/office/drawing/2014/main" id="{39310F80-A97D-428B-AC02-D0DEC21F972F}"/>
              </a:ext>
            </a:extLst>
          </p:cNvPr>
          <p:cNvSpPr>
            <a:spLocks noGrp="1"/>
          </p:cNvSpPr>
          <p:nvPr>
            <p:ph type="body" sz="quarter" idx="15" hasCustomPrompt="1"/>
          </p:nvPr>
        </p:nvSpPr>
        <p:spPr>
          <a:xfrm>
            <a:off x="4491667" y="6599169"/>
            <a:ext cx="2115629" cy="527401"/>
          </a:xfrm>
          <a:prstGeom prst="rect">
            <a:avLst/>
          </a:prstGeom>
        </p:spPr>
        <p:txBody>
          <a:bodyPr anchor="ctr"/>
          <a:lstStyle>
            <a:lvl1pPr marL="0" indent="0" algn="ctr">
              <a:buNone/>
              <a:defRPr sz="1400">
                <a:solidFill>
                  <a:schemeClr val="bg1"/>
                </a:solidFill>
                <a:latin typeface="Gotham Book" panose="02000604040000020004" pitchFamily="50" charset="0"/>
              </a:defRPr>
            </a:lvl1pPr>
          </a:lstStyle>
          <a:p>
            <a:pPr lvl="0"/>
            <a:r>
              <a:rPr lang="en-GB" dirty="0"/>
              <a:t>Date Goes Here</a:t>
            </a:r>
          </a:p>
        </p:txBody>
      </p:sp>
    </p:spTree>
    <p:extLst>
      <p:ext uri="{BB962C8B-B14F-4D97-AF65-F5344CB8AC3E}">
        <p14:creationId xmlns:p14="http://schemas.microsoft.com/office/powerpoint/2010/main" val="13631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71B6AB-C3C9-4A05-AF72-394EDDB473C1}"/>
              </a:ext>
            </a:extLst>
          </p:cNvPr>
          <p:cNvSpPr/>
          <p:nvPr userDrawn="1"/>
        </p:nvSpPr>
        <p:spPr>
          <a:xfrm>
            <a:off x="0" y="2"/>
            <a:ext cx="6863092" cy="8045579"/>
          </a:xfrm>
          <a:prstGeom prst="rect">
            <a:avLst/>
          </a:prstGeom>
          <a:solidFill>
            <a:srgbClr val="41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TextBox 3">
            <a:extLst>
              <a:ext uri="{FF2B5EF4-FFF2-40B4-BE49-F238E27FC236}">
                <a16:creationId xmlns:a16="http://schemas.microsoft.com/office/drawing/2014/main" id="{D02E0620-2AED-4105-AC19-CDE980ADD010}"/>
              </a:ext>
            </a:extLst>
          </p:cNvPr>
          <p:cNvSpPr txBox="1"/>
          <p:nvPr userDrawn="1"/>
        </p:nvSpPr>
        <p:spPr>
          <a:xfrm>
            <a:off x="410620" y="1860423"/>
            <a:ext cx="3018380" cy="2554545"/>
          </a:xfrm>
          <a:prstGeom prst="rect">
            <a:avLst/>
          </a:prstGeom>
          <a:noFill/>
        </p:spPr>
        <p:txBody>
          <a:bodyPr wrap="square">
            <a:spAutoFit/>
          </a:bodyPr>
          <a:lstStyle/>
          <a:p>
            <a:pPr marR="0" algn="l" rtl="0"/>
            <a:r>
              <a:rPr lang="en-GB" sz="6000" u="none" strike="noStrike" baseline="30000" dirty="0">
                <a:solidFill>
                  <a:schemeClr val="bg1"/>
                </a:solidFill>
                <a:latin typeface="Gotham Black" pitchFamily="50" charset="0"/>
              </a:rPr>
              <a:t>Data Display – general use</a:t>
            </a:r>
            <a:endParaRPr lang="en-GB" sz="6000" u="none" strike="noStrike" spc="-300" baseline="30000" dirty="0">
              <a:solidFill>
                <a:schemeClr val="bg1"/>
              </a:solidFill>
              <a:latin typeface="Gotham Black" pitchFamily="50" charset="0"/>
            </a:endParaRPr>
          </a:p>
        </p:txBody>
      </p:sp>
      <p:sp>
        <p:nvSpPr>
          <p:cNvPr id="5" name="TextBox 4">
            <a:extLst>
              <a:ext uri="{FF2B5EF4-FFF2-40B4-BE49-F238E27FC236}">
                <a16:creationId xmlns:a16="http://schemas.microsoft.com/office/drawing/2014/main" id="{B22FBE71-1E13-4393-BCE7-E71AE4F69589}"/>
              </a:ext>
            </a:extLst>
          </p:cNvPr>
          <p:cNvSpPr txBox="1"/>
          <p:nvPr userDrawn="1"/>
        </p:nvSpPr>
        <p:spPr>
          <a:xfrm>
            <a:off x="421147" y="4953002"/>
            <a:ext cx="3007855" cy="1405513"/>
          </a:xfrm>
          <a:prstGeom prst="rect">
            <a:avLst/>
          </a:prstGeom>
          <a:noFill/>
        </p:spPr>
        <p:txBody>
          <a:bodyPr wrap="square">
            <a:spAutoFit/>
          </a:bodyPr>
          <a:lstStyle/>
          <a:p>
            <a:pPr marR="0" algn="l" rtl="0"/>
            <a:r>
              <a:rPr lang="en-GB" sz="3200" i="0" u="none" strike="noStrike" baseline="30000" dirty="0">
                <a:solidFill>
                  <a:schemeClr val="bg1"/>
                </a:solidFill>
                <a:latin typeface="Gotham Book" panose="02000604040000020004" pitchFamily="50" charset="0"/>
              </a:rPr>
              <a:t>Important things to say need to be displayed in this size font - 32pt</a:t>
            </a:r>
          </a:p>
        </p:txBody>
      </p:sp>
      <p:sp>
        <p:nvSpPr>
          <p:cNvPr id="6" name="TextBox 5">
            <a:extLst>
              <a:ext uri="{FF2B5EF4-FFF2-40B4-BE49-F238E27FC236}">
                <a16:creationId xmlns:a16="http://schemas.microsoft.com/office/drawing/2014/main" id="{C772A476-8433-4744-865B-1B97D59D12CC}"/>
              </a:ext>
            </a:extLst>
          </p:cNvPr>
          <p:cNvSpPr txBox="1"/>
          <p:nvPr userDrawn="1"/>
        </p:nvSpPr>
        <p:spPr>
          <a:xfrm>
            <a:off x="421146" y="6148419"/>
            <a:ext cx="3286461" cy="707886"/>
          </a:xfrm>
          <a:prstGeom prst="rect">
            <a:avLst/>
          </a:prstGeom>
          <a:noFill/>
        </p:spPr>
        <p:txBody>
          <a:bodyPr wrap="square">
            <a:spAutoFit/>
          </a:bodyPr>
          <a:lstStyle/>
          <a:p>
            <a:pPr marR="0" algn="l" rtl="0"/>
            <a:r>
              <a:rPr lang="en-GB" sz="2000" i="0" u="none" strike="noStrike" baseline="30000" dirty="0">
                <a:solidFill>
                  <a:schemeClr val="bg1"/>
                </a:solidFill>
                <a:latin typeface="Gotham Book" panose="02000604040000020004" pitchFamily="50" charset="0"/>
              </a:rPr>
              <a:t>Body copy used for the presentation to be</a:t>
            </a:r>
          </a:p>
          <a:p>
            <a:pPr marR="0" algn="l" rtl="0"/>
            <a:r>
              <a:rPr lang="en-GB" sz="2000" i="0" u="none" strike="noStrike" baseline="30000" dirty="0">
                <a:solidFill>
                  <a:schemeClr val="bg1"/>
                </a:solidFill>
                <a:latin typeface="Gotham Book" panose="02000604040000020004" pitchFamily="50" charset="0"/>
              </a:rPr>
              <a:t>displayed in this size font - 20pt</a:t>
            </a:r>
          </a:p>
        </p:txBody>
      </p:sp>
      <p:pic>
        <p:nvPicPr>
          <p:cNvPr id="7" name="Picture 6">
            <a:extLst>
              <a:ext uri="{FF2B5EF4-FFF2-40B4-BE49-F238E27FC236}">
                <a16:creationId xmlns:a16="http://schemas.microsoft.com/office/drawing/2014/main" id="{8F36A005-1DE4-4FCF-80A5-2325A3D450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019" y="1025313"/>
            <a:ext cx="2469234" cy="6340750"/>
          </a:xfrm>
          <a:prstGeom prst="rect">
            <a:avLst/>
          </a:prstGeom>
        </p:spPr>
      </p:pic>
    </p:spTree>
    <p:extLst>
      <p:ext uri="{BB962C8B-B14F-4D97-AF65-F5344CB8AC3E}">
        <p14:creationId xmlns:p14="http://schemas.microsoft.com/office/powerpoint/2010/main" val="24139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43CEAF-FA5C-424F-8FE5-45C6BF0478FF}"/>
              </a:ext>
            </a:extLst>
          </p:cNvPr>
          <p:cNvSpPr/>
          <p:nvPr userDrawn="1"/>
        </p:nvSpPr>
        <p:spPr>
          <a:xfrm>
            <a:off x="0" y="2"/>
            <a:ext cx="6863092" cy="8045579"/>
          </a:xfrm>
          <a:prstGeom prst="rect">
            <a:avLst/>
          </a:prstGeom>
          <a:solidFill>
            <a:srgbClr val="79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6">
            <a:extLst>
              <a:ext uri="{FF2B5EF4-FFF2-40B4-BE49-F238E27FC236}">
                <a16:creationId xmlns:a16="http://schemas.microsoft.com/office/drawing/2014/main" id="{9B5E8AD8-61D0-4348-8A18-CEC164812F37}"/>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general use</a:t>
            </a:r>
          </a:p>
        </p:txBody>
      </p:sp>
      <p:sp>
        <p:nvSpPr>
          <p:cNvPr id="16" name="Text Placeholder 2">
            <a:extLst>
              <a:ext uri="{FF2B5EF4-FFF2-40B4-BE49-F238E27FC236}">
                <a16:creationId xmlns:a16="http://schemas.microsoft.com/office/drawing/2014/main" id="{8F97C2EC-3882-4188-9319-A1EF2EBDA8F1}"/>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7" name="Text Placeholder 2">
            <a:extLst>
              <a:ext uri="{FF2B5EF4-FFF2-40B4-BE49-F238E27FC236}">
                <a16:creationId xmlns:a16="http://schemas.microsoft.com/office/drawing/2014/main" id="{1A45B8DB-A77E-47C0-B3D3-C40376293772}"/>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8" name="Chart Placeholder 3">
            <a:extLst>
              <a:ext uri="{FF2B5EF4-FFF2-40B4-BE49-F238E27FC236}">
                <a16:creationId xmlns:a16="http://schemas.microsoft.com/office/drawing/2014/main" id="{3B43ACD2-DCAE-4F71-A190-1EA25D993205}"/>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2441387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40311-FB5B-4E7A-991B-2F89BC437979}"/>
              </a:ext>
            </a:extLst>
          </p:cNvPr>
          <p:cNvSpPr/>
          <p:nvPr userDrawn="1"/>
        </p:nvSpPr>
        <p:spPr>
          <a:xfrm>
            <a:off x="0" y="2"/>
            <a:ext cx="6863092" cy="8045579"/>
          </a:xfrm>
          <a:prstGeom prst="rect">
            <a:avLst/>
          </a:prstGeom>
          <a:solidFill>
            <a:srgbClr val="323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6">
            <a:extLst>
              <a:ext uri="{FF2B5EF4-FFF2-40B4-BE49-F238E27FC236}">
                <a16:creationId xmlns:a16="http://schemas.microsoft.com/office/drawing/2014/main" id="{E887CFDD-EC34-4EAB-8929-DA26EEF1ABB0}"/>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CA Quality</a:t>
            </a:r>
          </a:p>
        </p:txBody>
      </p:sp>
      <p:sp>
        <p:nvSpPr>
          <p:cNvPr id="16" name="Text Placeholder 2">
            <a:extLst>
              <a:ext uri="{FF2B5EF4-FFF2-40B4-BE49-F238E27FC236}">
                <a16:creationId xmlns:a16="http://schemas.microsoft.com/office/drawing/2014/main" id="{138B630C-B277-4D6B-B526-B2BF02331273}"/>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7" name="Text Placeholder 2">
            <a:extLst>
              <a:ext uri="{FF2B5EF4-FFF2-40B4-BE49-F238E27FC236}">
                <a16:creationId xmlns:a16="http://schemas.microsoft.com/office/drawing/2014/main" id="{DDEEF1FA-A488-4D16-8766-058DD6033840}"/>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8" name="Chart Placeholder 3">
            <a:extLst>
              <a:ext uri="{FF2B5EF4-FFF2-40B4-BE49-F238E27FC236}">
                <a16:creationId xmlns:a16="http://schemas.microsoft.com/office/drawing/2014/main" id="{F782EFF5-DD4E-4313-B5BB-41FBB8135346}"/>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182342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16A756-A44E-431B-9D1A-F45D0A5571A6}"/>
              </a:ext>
            </a:extLst>
          </p:cNvPr>
          <p:cNvSpPr/>
          <p:nvPr userDrawn="1"/>
        </p:nvSpPr>
        <p:spPr>
          <a:xfrm>
            <a:off x="0" y="2"/>
            <a:ext cx="6863092" cy="8045579"/>
          </a:xfrm>
          <a:prstGeom prst="rect">
            <a:avLst/>
          </a:prstGeom>
          <a:solidFill>
            <a:srgbClr val="9A1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Text Placeholder 6">
            <a:extLst>
              <a:ext uri="{FF2B5EF4-FFF2-40B4-BE49-F238E27FC236}">
                <a16:creationId xmlns:a16="http://schemas.microsoft.com/office/drawing/2014/main" id="{28685906-1761-4145-9143-2FAD9588B930}"/>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CA Advisory</a:t>
            </a:r>
          </a:p>
        </p:txBody>
      </p:sp>
      <p:sp>
        <p:nvSpPr>
          <p:cNvPr id="16" name="Text Placeholder 2">
            <a:extLst>
              <a:ext uri="{FF2B5EF4-FFF2-40B4-BE49-F238E27FC236}">
                <a16:creationId xmlns:a16="http://schemas.microsoft.com/office/drawing/2014/main" id="{7C531BC4-00C0-4EF5-882E-8FC541F0AF0C}"/>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7" name="Text Placeholder 2">
            <a:extLst>
              <a:ext uri="{FF2B5EF4-FFF2-40B4-BE49-F238E27FC236}">
                <a16:creationId xmlns:a16="http://schemas.microsoft.com/office/drawing/2014/main" id="{A18137D5-C8E0-42C5-9E0C-FFCC7DDA7DCB}"/>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8" name="Chart Placeholder 3">
            <a:extLst>
              <a:ext uri="{FF2B5EF4-FFF2-40B4-BE49-F238E27FC236}">
                <a16:creationId xmlns:a16="http://schemas.microsoft.com/office/drawing/2014/main" id="{923366BE-8135-49CF-B4AD-BEC6D1D201EC}"/>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551072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5A5C1A-973F-43A6-AD7C-16B45363CDD5}"/>
              </a:ext>
            </a:extLst>
          </p:cNvPr>
          <p:cNvSpPr/>
          <p:nvPr userDrawn="1"/>
        </p:nvSpPr>
        <p:spPr>
          <a:xfrm>
            <a:off x="0" y="2"/>
            <a:ext cx="6863092" cy="8045579"/>
          </a:xfrm>
          <a:prstGeom prst="rect">
            <a:avLst/>
          </a:prstGeom>
          <a:solidFill>
            <a:srgbClr val="ED6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Text Placeholder 6">
            <a:extLst>
              <a:ext uri="{FF2B5EF4-FFF2-40B4-BE49-F238E27FC236}">
                <a16:creationId xmlns:a16="http://schemas.microsoft.com/office/drawing/2014/main" id="{4294AB80-06BB-447C-9FE4-8F081EDE696A}"/>
              </a:ext>
            </a:extLst>
          </p:cNvPr>
          <p:cNvSpPr>
            <a:spLocks noGrp="1"/>
          </p:cNvSpPr>
          <p:nvPr>
            <p:ph type="body" sz="quarter" idx="14" hasCustomPrompt="1"/>
          </p:nvPr>
        </p:nvSpPr>
        <p:spPr>
          <a:xfrm>
            <a:off x="403928" y="1545989"/>
            <a:ext cx="3104857" cy="1588127"/>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CA Placements</a:t>
            </a:r>
          </a:p>
        </p:txBody>
      </p:sp>
      <p:sp>
        <p:nvSpPr>
          <p:cNvPr id="16" name="Text Placeholder 2">
            <a:extLst>
              <a:ext uri="{FF2B5EF4-FFF2-40B4-BE49-F238E27FC236}">
                <a16:creationId xmlns:a16="http://schemas.microsoft.com/office/drawing/2014/main" id="{287BF767-84C8-45FD-829F-FAB9DBBDB62D}"/>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7" name="Text Placeholder 2">
            <a:extLst>
              <a:ext uri="{FF2B5EF4-FFF2-40B4-BE49-F238E27FC236}">
                <a16:creationId xmlns:a16="http://schemas.microsoft.com/office/drawing/2014/main" id="{66353602-C1E8-421E-B02B-8E6D26CB5330}"/>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8" name="Chart Placeholder 3">
            <a:extLst>
              <a:ext uri="{FF2B5EF4-FFF2-40B4-BE49-F238E27FC236}">
                <a16:creationId xmlns:a16="http://schemas.microsoft.com/office/drawing/2014/main" id="{65011865-D71D-4B88-B247-A5C62099B9CA}"/>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924209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0E35C-FC9B-4DAA-B227-30FE9E638A80}"/>
              </a:ext>
            </a:extLst>
          </p:cNvPr>
          <p:cNvSpPr/>
          <p:nvPr userDrawn="1"/>
        </p:nvSpPr>
        <p:spPr>
          <a:xfrm>
            <a:off x="0" y="2"/>
            <a:ext cx="6863092" cy="8045579"/>
          </a:xfrm>
          <a:prstGeom prst="rect">
            <a:avLst/>
          </a:prstGeom>
          <a:solidFill>
            <a:srgbClr val="FCBF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5" name="Text Placeholder 6">
            <a:extLst>
              <a:ext uri="{FF2B5EF4-FFF2-40B4-BE49-F238E27FC236}">
                <a16:creationId xmlns:a16="http://schemas.microsoft.com/office/drawing/2014/main" id="{510575E0-D1D6-4B3A-AE0B-C3A536302838}"/>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CA Training</a:t>
            </a:r>
          </a:p>
        </p:txBody>
      </p:sp>
      <p:sp>
        <p:nvSpPr>
          <p:cNvPr id="16" name="Text Placeholder 2">
            <a:extLst>
              <a:ext uri="{FF2B5EF4-FFF2-40B4-BE49-F238E27FC236}">
                <a16:creationId xmlns:a16="http://schemas.microsoft.com/office/drawing/2014/main" id="{8DE86AFF-3123-42CD-961F-763F2FCFE576}"/>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7" name="Text Placeholder 2">
            <a:extLst>
              <a:ext uri="{FF2B5EF4-FFF2-40B4-BE49-F238E27FC236}">
                <a16:creationId xmlns:a16="http://schemas.microsoft.com/office/drawing/2014/main" id="{058F71DC-E14D-4290-B698-4D5EFFC42232}"/>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8" name="Chart Placeholder 3">
            <a:extLst>
              <a:ext uri="{FF2B5EF4-FFF2-40B4-BE49-F238E27FC236}">
                <a16:creationId xmlns:a16="http://schemas.microsoft.com/office/drawing/2014/main" id="{1BAD09CE-AD8B-47CD-BB15-E57BC61D23A9}"/>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1900910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9AB093-D4DC-40D3-A3DC-D938052759CF}"/>
              </a:ext>
            </a:extLst>
          </p:cNvPr>
          <p:cNvSpPr/>
          <p:nvPr userDrawn="1"/>
        </p:nvSpPr>
        <p:spPr>
          <a:xfrm>
            <a:off x="0" y="2"/>
            <a:ext cx="6863092" cy="8045579"/>
          </a:xfrm>
          <a:prstGeom prst="rect">
            <a:avLst/>
          </a:prstGeom>
          <a:solidFill>
            <a:srgbClr val="DBDB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6" name="Text Placeholder 6">
            <a:extLst>
              <a:ext uri="{FF2B5EF4-FFF2-40B4-BE49-F238E27FC236}">
                <a16:creationId xmlns:a16="http://schemas.microsoft.com/office/drawing/2014/main" id="{A916731F-DD13-480E-9B26-3085BA804DA4}"/>
              </a:ext>
            </a:extLst>
          </p:cNvPr>
          <p:cNvSpPr>
            <a:spLocks noGrp="1"/>
          </p:cNvSpPr>
          <p:nvPr>
            <p:ph type="body" sz="quarter" idx="14" hasCustomPrompt="1"/>
          </p:nvPr>
        </p:nvSpPr>
        <p:spPr>
          <a:xfrm>
            <a:off x="403928" y="1545989"/>
            <a:ext cx="3104857" cy="1588127"/>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CA Analytics</a:t>
            </a:r>
          </a:p>
        </p:txBody>
      </p:sp>
      <p:sp>
        <p:nvSpPr>
          <p:cNvPr id="17" name="Text Placeholder 2">
            <a:extLst>
              <a:ext uri="{FF2B5EF4-FFF2-40B4-BE49-F238E27FC236}">
                <a16:creationId xmlns:a16="http://schemas.microsoft.com/office/drawing/2014/main" id="{244C4867-2C4F-49D4-9C35-229FDB2E4E14}"/>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8" name="Text Placeholder 2">
            <a:extLst>
              <a:ext uri="{FF2B5EF4-FFF2-40B4-BE49-F238E27FC236}">
                <a16:creationId xmlns:a16="http://schemas.microsoft.com/office/drawing/2014/main" id="{F9885832-4904-48C7-8F4A-39FA59D0081A}"/>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7" name="Chart Placeholder 3">
            <a:extLst>
              <a:ext uri="{FF2B5EF4-FFF2-40B4-BE49-F238E27FC236}">
                <a16:creationId xmlns:a16="http://schemas.microsoft.com/office/drawing/2014/main" id="{BBEFF23D-D75B-462E-8F12-1A75546B9C5B}"/>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114697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F6877-0CFD-4CA1-B6D1-C37A631191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9019" y="1025313"/>
            <a:ext cx="2469234" cy="6340750"/>
          </a:xfrm>
          <a:prstGeom prst="rect">
            <a:avLst/>
          </a:prstGeom>
        </p:spPr>
      </p:pic>
      <p:sp>
        <p:nvSpPr>
          <p:cNvPr id="4" name="Text Placeholder 6">
            <a:extLst>
              <a:ext uri="{FF2B5EF4-FFF2-40B4-BE49-F238E27FC236}">
                <a16:creationId xmlns:a16="http://schemas.microsoft.com/office/drawing/2014/main" id="{780A3D33-1F49-4E87-9C21-DAC71654329F}"/>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tx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general use</a:t>
            </a:r>
          </a:p>
        </p:txBody>
      </p:sp>
      <p:sp>
        <p:nvSpPr>
          <p:cNvPr id="5" name="Text Placeholder 2">
            <a:extLst>
              <a:ext uri="{FF2B5EF4-FFF2-40B4-BE49-F238E27FC236}">
                <a16:creationId xmlns:a16="http://schemas.microsoft.com/office/drawing/2014/main" id="{418CA677-BAB9-4C3A-92B2-F8B60DEA3FD2}"/>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tx1"/>
                </a:solidFill>
                <a:latin typeface="Gotham Book" panose="02000604040000020004" pitchFamily="50" charset="0"/>
              </a:defRPr>
            </a:lvl1pPr>
          </a:lstStyle>
          <a:p>
            <a:pPr lvl="0"/>
            <a:r>
              <a:rPr lang="en-US" dirty="0"/>
              <a:t>Important things to say need to be displayed in this size font – 28pt</a:t>
            </a:r>
          </a:p>
        </p:txBody>
      </p:sp>
      <p:sp>
        <p:nvSpPr>
          <p:cNvPr id="6" name="Text Placeholder 2">
            <a:extLst>
              <a:ext uri="{FF2B5EF4-FFF2-40B4-BE49-F238E27FC236}">
                <a16:creationId xmlns:a16="http://schemas.microsoft.com/office/drawing/2014/main" id="{B732265D-E861-49E4-ACAE-8A848919B85E}"/>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tx1"/>
                </a:solidFill>
                <a:latin typeface="Gotham Book" panose="02000604040000020004" pitchFamily="50" charset="0"/>
              </a:defRPr>
            </a:lvl1pPr>
          </a:lstStyle>
          <a:p>
            <a:pPr lvl="0"/>
            <a:r>
              <a:rPr lang="en-US" dirty="0"/>
              <a:t>Body copy used for the presentation to be displayed in this size font – 20pt</a:t>
            </a:r>
          </a:p>
        </p:txBody>
      </p:sp>
    </p:spTree>
    <p:extLst>
      <p:ext uri="{BB962C8B-B14F-4D97-AF65-F5344CB8AC3E}">
        <p14:creationId xmlns:p14="http://schemas.microsoft.com/office/powerpoint/2010/main" val="11656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2A20D1A-E423-477C-AC79-0A0E47060C12}"/>
              </a:ext>
            </a:extLst>
          </p:cNvPr>
          <p:cNvSpPr>
            <a:spLocks noGrp="1"/>
          </p:cNvSpPr>
          <p:nvPr>
            <p:ph type="dt" sz="half" idx="10"/>
          </p:nvPr>
        </p:nvSpPr>
        <p:spPr>
          <a:xfrm>
            <a:off x="471488" y="9181397"/>
            <a:ext cx="1543050" cy="527403"/>
          </a:xfrm>
          <a:prstGeom prst="rect">
            <a:avLst/>
          </a:prstGeom>
        </p:spPr>
        <p:txBody>
          <a:bodyPr/>
          <a:lstStyle/>
          <a:p>
            <a:fld id="{05D456FE-D372-4A06-BA68-32FEC22F53B1}" type="datetimeFigureOut">
              <a:rPr lang="en-GB" smtClean="0"/>
              <a:t>23/05/2024</a:t>
            </a:fld>
            <a:endParaRPr lang="en-GB" dirty="0"/>
          </a:p>
        </p:txBody>
      </p:sp>
      <p:sp>
        <p:nvSpPr>
          <p:cNvPr id="5" name="Footer Placeholder 4">
            <a:extLst>
              <a:ext uri="{FF2B5EF4-FFF2-40B4-BE49-F238E27FC236}">
                <a16:creationId xmlns:a16="http://schemas.microsoft.com/office/drawing/2014/main" id="{FC08C37A-1D90-4B2C-A526-03C5CDED44DD}"/>
              </a:ext>
            </a:extLst>
          </p:cNvPr>
          <p:cNvSpPr>
            <a:spLocks noGrp="1"/>
          </p:cNvSpPr>
          <p:nvPr>
            <p:ph type="ftr" sz="quarter" idx="11"/>
          </p:nvPr>
        </p:nvSpPr>
        <p:spPr>
          <a:xfrm>
            <a:off x="2271714" y="9181397"/>
            <a:ext cx="2314575" cy="527403"/>
          </a:xfrm>
          <a:prstGeom prst="rect">
            <a:avLst/>
          </a:prstGeom>
        </p:spPr>
        <p:txBody>
          <a:bodyPr/>
          <a:lstStyle/>
          <a:p>
            <a:endParaRPr lang="en-GB" dirty="0"/>
          </a:p>
        </p:txBody>
      </p:sp>
      <p:grpSp>
        <p:nvGrpSpPr>
          <p:cNvPr id="10" name="Group 9">
            <a:extLst>
              <a:ext uri="{FF2B5EF4-FFF2-40B4-BE49-F238E27FC236}">
                <a16:creationId xmlns:a16="http://schemas.microsoft.com/office/drawing/2014/main" id="{3E7716BF-1990-48FD-A714-51AAF0862D47}"/>
              </a:ext>
            </a:extLst>
          </p:cNvPr>
          <p:cNvGrpSpPr/>
          <p:nvPr userDrawn="1"/>
        </p:nvGrpSpPr>
        <p:grpSpPr>
          <a:xfrm>
            <a:off x="1" y="0"/>
            <a:ext cx="6853913" cy="9903047"/>
            <a:chOff x="0" y="0"/>
            <a:chExt cx="12184734" cy="6855956"/>
          </a:xfrm>
        </p:grpSpPr>
        <p:grpSp>
          <p:nvGrpSpPr>
            <p:cNvPr id="3" name="Group 2">
              <a:extLst>
                <a:ext uri="{FF2B5EF4-FFF2-40B4-BE49-F238E27FC236}">
                  <a16:creationId xmlns:a16="http://schemas.microsoft.com/office/drawing/2014/main" id="{081FD53C-E402-47A5-9522-9311E71040C7}"/>
                </a:ext>
              </a:extLst>
            </p:cNvPr>
            <p:cNvGrpSpPr/>
            <p:nvPr userDrawn="1"/>
          </p:nvGrpSpPr>
          <p:grpSpPr>
            <a:xfrm>
              <a:off x="0" y="2044"/>
              <a:ext cx="12184734" cy="6853912"/>
              <a:chOff x="0" y="2044"/>
              <a:chExt cx="12184734" cy="6853912"/>
            </a:xfrm>
          </p:grpSpPr>
          <p:pic>
            <p:nvPicPr>
              <p:cNvPr id="7" name="Picture 6">
                <a:extLst>
                  <a:ext uri="{FF2B5EF4-FFF2-40B4-BE49-F238E27FC236}">
                    <a16:creationId xmlns:a16="http://schemas.microsoft.com/office/drawing/2014/main" id="{F7558463-29EB-4592-B482-A794F92F77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44"/>
                <a:ext cx="12184734" cy="6853912"/>
              </a:xfrm>
              <a:prstGeom prst="rect">
                <a:avLst/>
              </a:prstGeom>
            </p:spPr>
          </p:pic>
          <p:sp>
            <p:nvSpPr>
              <p:cNvPr id="2" name="Rectangle 1">
                <a:extLst>
                  <a:ext uri="{FF2B5EF4-FFF2-40B4-BE49-F238E27FC236}">
                    <a16:creationId xmlns:a16="http://schemas.microsoft.com/office/drawing/2014/main" id="{378A25A3-EBE3-498B-801D-0DAF6DB4B4DF}"/>
                  </a:ext>
                </a:extLst>
              </p:cNvPr>
              <p:cNvSpPr/>
              <p:nvPr userDrawn="1"/>
            </p:nvSpPr>
            <p:spPr>
              <a:xfrm>
                <a:off x="3984283" y="3355849"/>
                <a:ext cx="216526" cy="1931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9" name="Rectangle 8">
              <a:extLst>
                <a:ext uri="{FF2B5EF4-FFF2-40B4-BE49-F238E27FC236}">
                  <a16:creationId xmlns:a16="http://schemas.microsoft.com/office/drawing/2014/main" id="{84BC70CC-B3E3-4F87-914F-6BA8C04B7329}"/>
                </a:ext>
              </a:extLst>
            </p:cNvPr>
            <p:cNvSpPr/>
            <p:nvPr userDrawn="1"/>
          </p:nvSpPr>
          <p:spPr>
            <a:xfrm>
              <a:off x="0" y="0"/>
              <a:ext cx="4790364" cy="3630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1">
            <a:extLst>
              <a:ext uri="{FF2B5EF4-FFF2-40B4-BE49-F238E27FC236}">
                <a16:creationId xmlns:a16="http://schemas.microsoft.com/office/drawing/2014/main" id="{63416D61-1FA8-4C5E-8C87-3CD67A506E8F}"/>
              </a:ext>
            </a:extLst>
          </p:cNvPr>
          <p:cNvSpPr>
            <a:spLocks noGrp="1"/>
          </p:cNvSpPr>
          <p:nvPr>
            <p:ph type="body" sz="quarter" idx="12" hasCustomPrompt="1"/>
          </p:nvPr>
        </p:nvSpPr>
        <p:spPr>
          <a:xfrm>
            <a:off x="352723" y="2454323"/>
            <a:ext cx="3289950" cy="2108858"/>
          </a:xfrm>
          <a:prstGeom prst="rect">
            <a:avLst/>
          </a:prstGeom>
        </p:spPr>
        <p:txBody>
          <a:bodyPr/>
          <a:lstStyle>
            <a:lvl1pPr marL="0" indent="0">
              <a:buNone/>
              <a:defRPr>
                <a:solidFill>
                  <a:srgbClr val="408E98"/>
                </a:solidFill>
                <a:latin typeface="Gotham Black" pitchFamily="50" charset="0"/>
              </a:defRPr>
            </a:lvl1pPr>
          </a:lstStyle>
          <a:p>
            <a:pPr lvl="0"/>
            <a:r>
              <a:rPr lang="en-US" dirty="0"/>
              <a:t>Divider Slide</a:t>
            </a:r>
          </a:p>
        </p:txBody>
      </p:sp>
    </p:spTree>
    <p:extLst>
      <p:ext uri="{BB962C8B-B14F-4D97-AF65-F5344CB8AC3E}">
        <p14:creationId xmlns:p14="http://schemas.microsoft.com/office/powerpoint/2010/main" val="10881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99CBFAD-812C-416A-9FEE-579FB504C729}"/>
              </a:ext>
            </a:extLst>
          </p:cNvPr>
          <p:cNvSpPr>
            <a:spLocks noGrp="1"/>
          </p:cNvSpPr>
          <p:nvPr>
            <p:ph type="body" sz="quarter" idx="10" hasCustomPrompt="1"/>
          </p:nvPr>
        </p:nvSpPr>
        <p:spPr>
          <a:xfrm>
            <a:off x="410621" y="1853013"/>
            <a:ext cx="4311746" cy="1200329"/>
          </a:xfrm>
          <a:prstGeom prst="rect">
            <a:avLst/>
          </a:prstGeom>
          <a:noFill/>
        </p:spPr>
        <p:txBody>
          <a:bodyPr wrap="square" anchor="ctr">
            <a:spAutoFit/>
          </a:bodyPr>
          <a:lstStyle>
            <a:lvl1pPr marL="0" indent="0" algn="l">
              <a:buNone/>
              <a:defRPr lang="en-US" sz="6000" spc="-300" baseline="30000" smtClean="0">
                <a:solidFill>
                  <a:srgbClr val="408E98"/>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Main Heading 60pt</a:t>
            </a:r>
          </a:p>
        </p:txBody>
      </p:sp>
      <p:sp>
        <p:nvSpPr>
          <p:cNvPr id="3" name="Text Placeholder 2">
            <a:extLst>
              <a:ext uri="{FF2B5EF4-FFF2-40B4-BE49-F238E27FC236}">
                <a16:creationId xmlns:a16="http://schemas.microsoft.com/office/drawing/2014/main" id="{9512AE76-5068-4DBC-BFC6-7BB3033C1204}"/>
              </a:ext>
            </a:extLst>
          </p:cNvPr>
          <p:cNvSpPr>
            <a:spLocks noGrp="1"/>
          </p:cNvSpPr>
          <p:nvPr>
            <p:ph type="body" sz="quarter" idx="14" hasCustomPrompt="1"/>
          </p:nvPr>
        </p:nvSpPr>
        <p:spPr>
          <a:xfrm>
            <a:off x="410621" y="3213157"/>
            <a:ext cx="6118060" cy="1334196"/>
          </a:xfrm>
          <a:prstGeom prst="rect">
            <a:avLst/>
          </a:prstGeom>
        </p:spPr>
        <p:txBody>
          <a:bodyPr/>
          <a:lstStyle>
            <a:lvl1pPr marL="0" indent="0">
              <a:buNone/>
              <a:defRPr>
                <a:latin typeface="Gotham Book" panose="02000604040000020004" pitchFamily="50" charset="0"/>
              </a:defRPr>
            </a:lvl1pPr>
          </a:lstStyle>
          <a:p>
            <a:pPr lvl="0"/>
            <a:r>
              <a:rPr lang="en-US" dirty="0"/>
              <a:t>Important things to say should be displayed in this size font – 28pt</a:t>
            </a:r>
          </a:p>
        </p:txBody>
      </p:sp>
      <p:sp>
        <p:nvSpPr>
          <p:cNvPr id="8" name="Text Placeholder 2">
            <a:extLst>
              <a:ext uri="{FF2B5EF4-FFF2-40B4-BE49-F238E27FC236}">
                <a16:creationId xmlns:a16="http://schemas.microsoft.com/office/drawing/2014/main" id="{81E57215-1F35-4E38-80BF-1ED8F6D7C2DA}"/>
              </a:ext>
            </a:extLst>
          </p:cNvPr>
          <p:cNvSpPr>
            <a:spLocks noGrp="1"/>
          </p:cNvSpPr>
          <p:nvPr>
            <p:ph type="body" sz="quarter" idx="15" hasCustomPrompt="1"/>
          </p:nvPr>
        </p:nvSpPr>
        <p:spPr>
          <a:xfrm>
            <a:off x="410621" y="4688703"/>
            <a:ext cx="6118060" cy="1334196"/>
          </a:xfrm>
          <a:prstGeom prst="rect">
            <a:avLst/>
          </a:prstGeom>
        </p:spPr>
        <p:txBody>
          <a:bodyPr/>
          <a:lstStyle>
            <a:lvl1pPr marL="0" indent="0">
              <a:buNone/>
              <a:defRPr sz="2000">
                <a:latin typeface="Gotham Book" panose="02000604040000020004" pitchFamily="50" charset="0"/>
              </a:defRPr>
            </a:lvl1pPr>
          </a:lstStyle>
          <a:p>
            <a:pPr lvl="0"/>
            <a:r>
              <a:rPr lang="en-US" dirty="0"/>
              <a:t>Body copy used for the presentation to be displayed in this size font – 20pt</a:t>
            </a:r>
          </a:p>
        </p:txBody>
      </p:sp>
    </p:spTree>
    <p:extLst>
      <p:ext uri="{BB962C8B-B14F-4D97-AF65-F5344CB8AC3E}">
        <p14:creationId xmlns:p14="http://schemas.microsoft.com/office/powerpoint/2010/main" val="3576085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12">
            <a:extLst>
              <a:ext uri="{FF2B5EF4-FFF2-40B4-BE49-F238E27FC236}">
                <a16:creationId xmlns:a16="http://schemas.microsoft.com/office/drawing/2014/main" id="{9A1C0239-79EA-432F-90E2-B6203BB13F19}"/>
              </a:ext>
            </a:extLst>
          </p:cNvPr>
          <p:cNvSpPr>
            <a:spLocks noGrp="1"/>
          </p:cNvSpPr>
          <p:nvPr>
            <p:ph type="pic" sz="quarter" idx="10"/>
          </p:nvPr>
        </p:nvSpPr>
        <p:spPr>
          <a:xfrm>
            <a:off x="3305614" y="1865421"/>
            <a:ext cx="3291839" cy="5614971"/>
          </a:xfrm>
          <a:prstGeom prst="rect">
            <a:avLst/>
          </a:prstGeom>
        </p:spPr>
        <p:txBody>
          <a:bodyPr/>
          <a:lstStyle/>
          <a:p>
            <a:r>
              <a:rPr lang="en-US"/>
              <a:t>Click icon to add picture</a:t>
            </a:r>
            <a:endParaRPr lang="en-GB" dirty="0"/>
          </a:p>
        </p:txBody>
      </p:sp>
      <p:sp>
        <p:nvSpPr>
          <p:cNvPr id="4" name="Text Placeholder 6">
            <a:extLst>
              <a:ext uri="{FF2B5EF4-FFF2-40B4-BE49-F238E27FC236}">
                <a16:creationId xmlns:a16="http://schemas.microsoft.com/office/drawing/2014/main" id="{7375D9EF-48F1-4A94-890F-816F4B144A9C}"/>
              </a:ext>
            </a:extLst>
          </p:cNvPr>
          <p:cNvSpPr>
            <a:spLocks noGrp="1"/>
          </p:cNvSpPr>
          <p:nvPr>
            <p:ph type="body" sz="quarter" idx="14" hasCustomPrompt="1"/>
          </p:nvPr>
        </p:nvSpPr>
        <p:spPr>
          <a:xfrm>
            <a:off x="421375" y="1690453"/>
            <a:ext cx="2746207" cy="2585323"/>
          </a:xfrm>
          <a:prstGeom prst="rect">
            <a:avLst/>
          </a:prstGeom>
          <a:noFill/>
        </p:spPr>
        <p:txBody>
          <a:bodyPr wrap="square" anchor="ctr">
            <a:spAutoFit/>
          </a:bodyPr>
          <a:lstStyle>
            <a:lvl1pPr marL="0" indent="0" algn="l">
              <a:buNone/>
              <a:defRPr lang="en-US" sz="5400" spc="-300" baseline="30000" smtClean="0">
                <a:solidFill>
                  <a:srgbClr val="408E98"/>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Main Heading to come in if using media on the page</a:t>
            </a:r>
          </a:p>
        </p:txBody>
      </p:sp>
      <p:sp>
        <p:nvSpPr>
          <p:cNvPr id="5" name="Text Placeholder 2">
            <a:extLst>
              <a:ext uri="{FF2B5EF4-FFF2-40B4-BE49-F238E27FC236}">
                <a16:creationId xmlns:a16="http://schemas.microsoft.com/office/drawing/2014/main" id="{404B4E23-D8E9-4D1A-BCDC-27217C58241C}"/>
              </a:ext>
            </a:extLst>
          </p:cNvPr>
          <p:cNvSpPr>
            <a:spLocks noGrp="1"/>
          </p:cNvSpPr>
          <p:nvPr>
            <p:ph type="body" sz="quarter" idx="15" hasCustomPrompt="1"/>
          </p:nvPr>
        </p:nvSpPr>
        <p:spPr>
          <a:xfrm>
            <a:off x="421375" y="4441712"/>
            <a:ext cx="2746207" cy="1900743"/>
          </a:xfrm>
          <a:prstGeom prst="rect">
            <a:avLst/>
          </a:prstGeom>
        </p:spPr>
        <p:txBody>
          <a:bodyPr/>
          <a:lstStyle>
            <a:lvl1pPr marL="0" indent="0">
              <a:buNone/>
              <a:defRPr>
                <a:latin typeface="Gotham Book" panose="02000604040000020004" pitchFamily="50" charset="0"/>
              </a:defRPr>
            </a:lvl1pPr>
          </a:lstStyle>
          <a:p>
            <a:pPr lvl="0"/>
            <a:r>
              <a:rPr lang="en-US" dirty="0"/>
              <a:t>Important things to say should be displayed in this size font – 28pt</a:t>
            </a:r>
          </a:p>
        </p:txBody>
      </p:sp>
      <p:sp>
        <p:nvSpPr>
          <p:cNvPr id="6" name="Text Placeholder 2">
            <a:extLst>
              <a:ext uri="{FF2B5EF4-FFF2-40B4-BE49-F238E27FC236}">
                <a16:creationId xmlns:a16="http://schemas.microsoft.com/office/drawing/2014/main" id="{BE3BDFF4-D61A-4987-B8A3-92A28F3AA4A9}"/>
              </a:ext>
            </a:extLst>
          </p:cNvPr>
          <p:cNvSpPr>
            <a:spLocks noGrp="1"/>
          </p:cNvSpPr>
          <p:nvPr>
            <p:ph type="body" sz="quarter" idx="16" hasCustomPrompt="1"/>
          </p:nvPr>
        </p:nvSpPr>
        <p:spPr>
          <a:xfrm>
            <a:off x="421375" y="6654076"/>
            <a:ext cx="2746207" cy="1205341"/>
          </a:xfrm>
          <a:prstGeom prst="rect">
            <a:avLst/>
          </a:prstGeom>
        </p:spPr>
        <p:txBody>
          <a:bodyPr/>
          <a:lstStyle>
            <a:lvl1pPr marL="0" indent="0">
              <a:buNone/>
              <a:defRPr sz="2000">
                <a:latin typeface="Gotham Book" panose="02000604040000020004" pitchFamily="50" charset="0"/>
              </a:defRPr>
            </a:lvl1pPr>
          </a:lstStyle>
          <a:p>
            <a:pPr lvl="0"/>
            <a:r>
              <a:rPr lang="en-US" dirty="0"/>
              <a:t>Body copy used for the presentation to be displayed in this size font – 20pt</a:t>
            </a:r>
          </a:p>
        </p:txBody>
      </p:sp>
    </p:spTree>
    <p:extLst>
      <p:ext uri="{BB962C8B-B14F-4D97-AF65-F5344CB8AC3E}">
        <p14:creationId xmlns:p14="http://schemas.microsoft.com/office/powerpoint/2010/main" val="351395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ECA561-4507-4B4F-AC40-B1367F09495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34" y="15411"/>
            <a:ext cx="6847332" cy="9890591"/>
          </a:xfrm>
          <a:prstGeom prst="rect">
            <a:avLst/>
          </a:prstGeom>
        </p:spPr>
      </p:pic>
      <p:sp>
        <p:nvSpPr>
          <p:cNvPr id="13" name="Picture Placeholder 12">
            <a:extLst>
              <a:ext uri="{FF2B5EF4-FFF2-40B4-BE49-F238E27FC236}">
                <a16:creationId xmlns:a16="http://schemas.microsoft.com/office/drawing/2014/main" id="{E5E73914-5A87-4C82-B8A6-01257EEAC895}"/>
              </a:ext>
            </a:extLst>
          </p:cNvPr>
          <p:cNvSpPr>
            <a:spLocks noGrp="1"/>
          </p:cNvSpPr>
          <p:nvPr>
            <p:ph type="pic" sz="quarter" idx="10"/>
          </p:nvPr>
        </p:nvSpPr>
        <p:spPr>
          <a:xfrm>
            <a:off x="3305614" y="1865421"/>
            <a:ext cx="3291839" cy="5614971"/>
          </a:xfrm>
          <a:prstGeom prst="rect">
            <a:avLst/>
          </a:prstGeom>
        </p:spPr>
        <p:txBody>
          <a:bodyPr/>
          <a:lstStyle/>
          <a:p>
            <a:r>
              <a:rPr lang="en-US"/>
              <a:t>Click icon to add picture</a:t>
            </a:r>
            <a:endParaRPr lang="en-GB" dirty="0"/>
          </a:p>
        </p:txBody>
      </p:sp>
      <p:sp>
        <p:nvSpPr>
          <p:cNvPr id="16" name="Text Placeholder 6">
            <a:extLst>
              <a:ext uri="{FF2B5EF4-FFF2-40B4-BE49-F238E27FC236}">
                <a16:creationId xmlns:a16="http://schemas.microsoft.com/office/drawing/2014/main" id="{BC099EB4-E4FC-404E-BD0A-F09835FEE7DE}"/>
              </a:ext>
            </a:extLst>
          </p:cNvPr>
          <p:cNvSpPr>
            <a:spLocks noGrp="1"/>
          </p:cNvSpPr>
          <p:nvPr>
            <p:ph type="body" sz="quarter" idx="14" hasCustomPrompt="1"/>
          </p:nvPr>
        </p:nvSpPr>
        <p:spPr>
          <a:xfrm>
            <a:off x="421375" y="1690453"/>
            <a:ext cx="2746207" cy="2585323"/>
          </a:xfrm>
          <a:prstGeom prst="rect">
            <a:avLst/>
          </a:prstGeom>
          <a:noFill/>
        </p:spPr>
        <p:txBody>
          <a:bodyPr wrap="square" anchor="ctr">
            <a:spAutoFit/>
          </a:bodyPr>
          <a:lstStyle>
            <a:lvl1pPr marL="0" indent="0" algn="l">
              <a:buNone/>
              <a:defRPr lang="en-US" sz="5400" spc="-300" baseline="30000" smtClean="0">
                <a:solidFill>
                  <a:srgbClr val="408E98"/>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Main Heading to come in if using media on the page</a:t>
            </a:r>
          </a:p>
        </p:txBody>
      </p:sp>
      <p:sp>
        <p:nvSpPr>
          <p:cNvPr id="19" name="Text Placeholder 2">
            <a:extLst>
              <a:ext uri="{FF2B5EF4-FFF2-40B4-BE49-F238E27FC236}">
                <a16:creationId xmlns:a16="http://schemas.microsoft.com/office/drawing/2014/main" id="{56EEE5AB-F1A5-47D3-A255-F7392F74A883}"/>
              </a:ext>
            </a:extLst>
          </p:cNvPr>
          <p:cNvSpPr>
            <a:spLocks noGrp="1"/>
          </p:cNvSpPr>
          <p:nvPr>
            <p:ph type="body" sz="quarter" idx="15" hasCustomPrompt="1"/>
          </p:nvPr>
        </p:nvSpPr>
        <p:spPr>
          <a:xfrm>
            <a:off x="421375" y="4441712"/>
            <a:ext cx="2746207" cy="1900743"/>
          </a:xfrm>
          <a:prstGeom prst="rect">
            <a:avLst/>
          </a:prstGeom>
        </p:spPr>
        <p:txBody>
          <a:bodyPr/>
          <a:lstStyle>
            <a:lvl1pPr marL="0" indent="0">
              <a:buNone/>
              <a:defRPr>
                <a:latin typeface="Gotham Book" panose="02000604040000020004" pitchFamily="50" charset="0"/>
              </a:defRPr>
            </a:lvl1pPr>
          </a:lstStyle>
          <a:p>
            <a:pPr lvl="0"/>
            <a:r>
              <a:rPr lang="en-US" dirty="0"/>
              <a:t>Important things to say should be displayed in this size font – 28pt</a:t>
            </a:r>
          </a:p>
        </p:txBody>
      </p:sp>
      <p:sp>
        <p:nvSpPr>
          <p:cNvPr id="20" name="Text Placeholder 2">
            <a:extLst>
              <a:ext uri="{FF2B5EF4-FFF2-40B4-BE49-F238E27FC236}">
                <a16:creationId xmlns:a16="http://schemas.microsoft.com/office/drawing/2014/main" id="{D3FC0799-8363-43A5-8B18-C1819D7BE593}"/>
              </a:ext>
            </a:extLst>
          </p:cNvPr>
          <p:cNvSpPr>
            <a:spLocks noGrp="1"/>
          </p:cNvSpPr>
          <p:nvPr>
            <p:ph type="body" sz="quarter" idx="16" hasCustomPrompt="1"/>
          </p:nvPr>
        </p:nvSpPr>
        <p:spPr>
          <a:xfrm>
            <a:off x="421375" y="6654076"/>
            <a:ext cx="2746207" cy="1205341"/>
          </a:xfrm>
          <a:prstGeom prst="rect">
            <a:avLst/>
          </a:prstGeom>
        </p:spPr>
        <p:txBody>
          <a:bodyPr/>
          <a:lstStyle>
            <a:lvl1pPr marL="0" indent="0">
              <a:buNone/>
              <a:defRPr sz="2000">
                <a:latin typeface="Gotham Book" panose="02000604040000020004" pitchFamily="50" charset="0"/>
              </a:defRPr>
            </a:lvl1pPr>
          </a:lstStyle>
          <a:p>
            <a:pPr lvl="0"/>
            <a:r>
              <a:rPr lang="en-US" dirty="0"/>
              <a:t>Body copy used for the presentation to be displayed in this size font – 20pt</a:t>
            </a:r>
          </a:p>
        </p:txBody>
      </p:sp>
    </p:spTree>
    <p:extLst>
      <p:ext uri="{BB962C8B-B14F-4D97-AF65-F5344CB8AC3E}">
        <p14:creationId xmlns:p14="http://schemas.microsoft.com/office/powerpoint/2010/main" val="375883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EED3308-54F8-444A-AF6A-7F4DF30A2DF1}"/>
              </a:ext>
            </a:extLst>
          </p:cNvPr>
          <p:cNvSpPr>
            <a:spLocks noGrp="1"/>
          </p:cNvSpPr>
          <p:nvPr>
            <p:ph type="pic" sz="quarter" idx="10"/>
          </p:nvPr>
        </p:nvSpPr>
        <p:spPr>
          <a:xfrm>
            <a:off x="2113" y="-754"/>
            <a:ext cx="6858000" cy="8046333"/>
          </a:xfrm>
          <a:prstGeom prst="rect">
            <a:avLst/>
          </a:prstGeom>
        </p:spPr>
        <p:txBody>
          <a:bodyPr/>
          <a:lstStyle/>
          <a:p>
            <a:r>
              <a:rPr lang="en-US"/>
              <a:t>Click icon to add picture</a:t>
            </a:r>
            <a:endParaRPr lang="en-GB" dirty="0"/>
          </a:p>
        </p:txBody>
      </p:sp>
      <p:sp>
        <p:nvSpPr>
          <p:cNvPr id="4" name="Rectangle 3">
            <a:extLst>
              <a:ext uri="{FF2B5EF4-FFF2-40B4-BE49-F238E27FC236}">
                <a16:creationId xmlns:a16="http://schemas.microsoft.com/office/drawing/2014/main" id="{22092DFC-7BF8-4542-AF71-3291A63B9F56}"/>
              </a:ext>
            </a:extLst>
          </p:cNvPr>
          <p:cNvSpPr/>
          <p:nvPr userDrawn="1"/>
        </p:nvSpPr>
        <p:spPr>
          <a:xfrm>
            <a:off x="128588" y="330200"/>
            <a:ext cx="1703784" cy="1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5" name="Rectangle 4">
            <a:extLst>
              <a:ext uri="{FF2B5EF4-FFF2-40B4-BE49-F238E27FC236}">
                <a16:creationId xmlns:a16="http://schemas.microsoft.com/office/drawing/2014/main" id="{BA4222DE-300A-4E77-8912-5BBE5F527552}"/>
              </a:ext>
            </a:extLst>
          </p:cNvPr>
          <p:cNvSpPr/>
          <p:nvPr userDrawn="1"/>
        </p:nvSpPr>
        <p:spPr>
          <a:xfrm>
            <a:off x="1955625" y="330198"/>
            <a:ext cx="4764412" cy="1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 </a:t>
            </a:r>
          </a:p>
        </p:txBody>
      </p:sp>
      <p:sp>
        <p:nvSpPr>
          <p:cNvPr id="6" name="TextBox 5">
            <a:extLst>
              <a:ext uri="{FF2B5EF4-FFF2-40B4-BE49-F238E27FC236}">
                <a16:creationId xmlns:a16="http://schemas.microsoft.com/office/drawing/2014/main" id="{18A9E598-8642-4419-9BE8-0EAC28D0A7D7}"/>
              </a:ext>
            </a:extLst>
          </p:cNvPr>
          <p:cNvSpPr txBox="1"/>
          <p:nvPr userDrawn="1"/>
        </p:nvSpPr>
        <p:spPr>
          <a:xfrm>
            <a:off x="73247" y="417524"/>
            <a:ext cx="1703784" cy="215444"/>
          </a:xfrm>
          <a:prstGeom prst="rect">
            <a:avLst/>
          </a:prstGeom>
          <a:noFill/>
        </p:spPr>
        <p:txBody>
          <a:bodyPr wrap="square">
            <a:spAutoFit/>
          </a:bodyPr>
          <a:lstStyle/>
          <a:p>
            <a:pPr marR="0" rtl="0"/>
            <a:r>
              <a:rPr lang="en-GB" sz="1200" u="none" strike="noStrike" baseline="30000" dirty="0">
                <a:solidFill>
                  <a:schemeClr val="bg1"/>
                </a:solidFill>
                <a:latin typeface="Gotham Black" pitchFamily="50" charset="0"/>
              </a:rPr>
              <a:t>Commissioning Alliance</a:t>
            </a:r>
          </a:p>
        </p:txBody>
      </p:sp>
      <p:sp>
        <p:nvSpPr>
          <p:cNvPr id="7" name="TextBox 6">
            <a:extLst>
              <a:ext uri="{FF2B5EF4-FFF2-40B4-BE49-F238E27FC236}">
                <a16:creationId xmlns:a16="http://schemas.microsoft.com/office/drawing/2014/main" id="{24006A36-8DCB-42D2-ABF2-7BFEFAE3F9EF}"/>
              </a:ext>
            </a:extLst>
          </p:cNvPr>
          <p:cNvSpPr txBox="1"/>
          <p:nvPr userDrawn="1"/>
        </p:nvSpPr>
        <p:spPr>
          <a:xfrm>
            <a:off x="1910617" y="422301"/>
            <a:ext cx="1703784" cy="215444"/>
          </a:xfrm>
          <a:prstGeom prst="rect">
            <a:avLst/>
          </a:prstGeom>
          <a:noFill/>
        </p:spPr>
        <p:txBody>
          <a:bodyPr wrap="square">
            <a:spAutoFit/>
          </a:bodyPr>
          <a:lstStyle/>
          <a:p>
            <a:pPr marR="0" rtl="0"/>
            <a:r>
              <a:rPr lang="en-GB" sz="1200" baseline="30000" dirty="0">
                <a:solidFill>
                  <a:schemeClr val="bg1"/>
                </a:solidFill>
                <a:latin typeface="Gotham Black" pitchFamily="50" charset="0"/>
              </a:rPr>
              <a:t>Name of presentation in here</a:t>
            </a:r>
            <a:endParaRPr lang="en-GB" sz="1200" u="none" strike="noStrike" baseline="30000" dirty="0">
              <a:solidFill>
                <a:schemeClr val="bg1"/>
              </a:solidFill>
              <a:latin typeface="Gotham Black" pitchFamily="50" charset="0"/>
            </a:endParaRPr>
          </a:p>
        </p:txBody>
      </p:sp>
      <p:sp>
        <p:nvSpPr>
          <p:cNvPr id="10" name="Text Placeholder 6">
            <a:extLst>
              <a:ext uri="{FF2B5EF4-FFF2-40B4-BE49-F238E27FC236}">
                <a16:creationId xmlns:a16="http://schemas.microsoft.com/office/drawing/2014/main" id="{7C9C5E6D-2D49-47CC-905D-F904F964ACCC}"/>
              </a:ext>
            </a:extLst>
          </p:cNvPr>
          <p:cNvSpPr>
            <a:spLocks noGrp="1"/>
          </p:cNvSpPr>
          <p:nvPr>
            <p:ph type="body" sz="quarter" idx="14" hasCustomPrompt="1"/>
          </p:nvPr>
        </p:nvSpPr>
        <p:spPr>
          <a:xfrm>
            <a:off x="459269" y="1153620"/>
            <a:ext cx="2746207" cy="3083921"/>
          </a:xfrm>
          <a:prstGeom prst="rect">
            <a:avLst/>
          </a:prstGeom>
          <a:noFill/>
        </p:spPr>
        <p:txBody>
          <a:bodyPr wrap="square" anchor="ctr">
            <a:spAutoFit/>
          </a:bodyPr>
          <a:lstStyle>
            <a:lvl1pPr marL="0" indent="0" algn="l">
              <a:buNone/>
              <a:defRPr lang="en-US" sz="5400" spc="-300" baseline="30000" smtClean="0">
                <a:solidFill>
                  <a:srgbClr val="408E98"/>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err="1"/>
              <a:t>Colour</a:t>
            </a:r>
            <a:r>
              <a:rPr lang="en-US" dirty="0"/>
              <a:t> of title needs to compliment the image it is used on</a:t>
            </a:r>
          </a:p>
        </p:txBody>
      </p:sp>
      <p:sp>
        <p:nvSpPr>
          <p:cNvPr id="11" name="Text Placeholder 2">
            <a:extLst>
              <a:ext uri="{FF2B5EF4-FFF2-40B4-BE49-F238E27FC236}">
                <a16:creationId xmlns:a16="http://schemas.microsoft.com/office/drawing/2014/main" id="{6953D55E-0EBD-4A53-8BFD-F42A006B8789}"/>
              </a:ext>
            </a:extLst>
          </p:cNvPr>
          <p:cNvSpPr>
            <a:spLocks noGrp="1"/>
          </p:cNvSpPr>
          <p:nvPr>
            <p:ph type="body" sz="quarter" idx="15" hasCustomPrompt="1"/>
          </p:nvPr>
        </p:nvSpPr>
        <p:spPr>
          <a:xfrm>
            <a:off x="459269" y="4154178"/>
            <a:ext cx="2746207" cy="1900743"/>
          </a:xfrm>
          <a:prstGeom prst="rect">
            <a:avLst/>
          </a:prstGeom>
        </p:spPr>
        <p:txBody>
          <a:bodyPr/>
          <a:lstStyle>
            <a:lvl1pPr marL="0" indent="0">
              <a:buNone/>
              <a:defRPr>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3" name="Text Placeholder 2">
            <a:extLst>
              <a:ext uri="{FF2B5EF4-FFF2-40B4-BE49-F238E27FC236}">
                <a16:creationId xmlns:a16="http://schemas.microsoft.com/office/drawing/2014/main" id="{1A46357B-A19D-426B-A5EA-A82284AF8FC2}"/>
              </a:ext>
            </a:extLst>
          </p:cNvPr>
          <p:cNvSpPr>
            <a:spLocks noGrp="1"/>
          </p:cNvSpPr>
          <p:nvPr>
            <p:ph type="body" sz="quarter" idx="16" hasCustomPrompt="1"/>
          </p:nvPr>
        </p:nvSpPr>
        <p:spPr>
          <a:xfrm>
            <a:off x="459271" y="6366542"/>
            <a:ext cx="274620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Tree>
    <p:extLst>
      <p:ext uri="{BB962C8B-B14F-4D97-AF65-F5344CB8AC3E}">
        <p14:creationId xmlns:p14="http://schemas.microsoft.com/office/powerpoint/2010/main" val="32059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0D3FB7-D95C-4665-B12E-B6F042A24D0B}"/>
              </a:ext>
            </a:extLst>
          </p:cNvPr>
          <p:cNvSpPr/>
          <p:nvPr userDrawn="1"/>
        </p:nvSpPr>
        <p:spPr>
          <a:xfrm>
            <a:off x="0" y="0"/>
            <a:ext cx="6863092" cy="8016342"/>
          </a:xfrm>
          <a:prstGeom prst="rect">
            <a:avLst/>
          </a:prstGeom>
          <a:solidFill>
            <a:srgbClr val="418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8" name="Text Placeholder 6">
            <a:extLst>
              <a:ext uri="{FF2B5EF4-FFF2-40B4-BE49-F238E27FC236}">
                <a16:creationId xmlns:a16="http://schemas.microsoft.com/office/drawing/2014/main" id="{370DD32C-CA67-4E03-82C2-831C81AAEED2}"/>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general use</a:t>
            </a:r>
          </a:p>
        </p:txBody>
      </p:sp>
      <p:sp>
        <p:nvSpPr>
          <p:cNvPr id="9" name="Text Placeholder 2">
            <a:extLst>
              <a:ext uri="{FF2B5EF4-FFF2-40B4-BE49-F238E27FC236}">
                <a16:creationId xmlns:a16="http://schemas.microsoft.com/office/drawing/2014/main" id="{A9A21DF9-CDBC-4117-A72C-5F4ECB51F75E}"/>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0" name="Text Placeholder 2">
            <a:extLst>
              <a:ext uri="{FF2B5EF4-FFF2-40B4-BE49-F238E27FC236}">
                <a16:creationId xmlns:a16="http://schemas.microsoft.com/office/drawing/2014/main" id="{292C3CD1-3810-494C-AE25-178094B4DDEE}"/>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4" name="Chart Placeholder 3">
            <a:extLst>
              <a:ext uri="{FF2B5EF4-FFF2-40B4-BE49-F238E27FC236}">
                <a16:creationId xmlns:a16="http://schemas.microsoft.com/office/drawing/2014/main" id="{723A0D30-0591-4588-9162-57DE151EF655}"/>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3469036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140311-FB5B-4E7A-991B-2F89BC437979}"/>
              </a:ext>
            </a:extLst>
          </p:cNvPr>
          <p:cNvSpPr/>
          <p:nvPr userDrawn="1"/>
        </p:nvSpPr>
        <p:spPr>
          <a:xfrm>
            <a:off x="0" y="-95058"/>
            <a:ext cx="6863092" cy="8124477"/>
          </a:xfrm>
          <a:prstGeom prst="rect">
            <a:avLst/>
          </a:prstGeom>
          <a:solidFill>
            <a:srgbClr val="3235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2" name="Text Placeholder 6">
            <a:extLst>
              <a:ext uri="{FF2B5EF4-FFF2-40B4-BE49-F238E27FC236}">
                <a16:creationId xmlns:a16="http://schemas.microsoft.com/office/drawing/2014/main" id="{E887CFDD-EC34-4EAB-8929-DA26EEF1ABB0}"/>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bg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CA Quality</a:t>
            </a:r>
          </a:p>
        </p:txBody>
      </p:sp>
      <p:sp>
        <p:nvSpPr>
          <p:cNvPr id="16" name="Text Placeholder 2">
            <a:extLst>
              <a:ext uri="{FF2B5EF4-FFF2-40B4-BE49-F238E27FC236}">
                <a16:creationId xmlns:a16="http://schemas.microsoft.com/office/drawing/2014/main" id="{138B630C-B277-4D6B-B526-B2BF02331273}"/>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bg1"/>
                </a:solidFill>
                <a:latin typeface="Gotham Book" panose="02000604040000020004" pitchFamily="50" charset="0"/>
              </a:defRPr>
            </a:lvl1pPr>
          </a:lstStyle>
          <a:p>
            <a:pPr lvl="0"/>
            <a:r>
              <a:rPr lang="en-US" dirty="0"/>
              <a:t>Important things to say need to be displayed in this size font – 28pt</a:t>
            </a:r>
          </a:p>
        </p:txBody>
      </p:sp>
      <p:sp>
        <p:nvSpPr>
          <p:cNvPr id="17" name="Text Placeholder 2">
            <a:extLst>
              <a:ext uri="{FF2B5EF4-FFF2-40B4-BE49-F238E27FC236}">
                <a16:creationId xmlns:a16="http://schemas.microsoft.com/office/drawing/2014/main" id="{DDEEF1FA-A488-4D16-8766-058DD6033840}"/>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bg1"/>
                </a:solidFill>
                <a:latin typeface="Gotham Book" panose="02000604040000020004" pitchFamily="50" charset="0"/>
              </a:defRPr>
            </a:lvl1pPr>
          </a:lstStyle>
          <a:p>
            <a:pPr lvl="0"/>
            <a:r>
              <a:rPr lang="en-US" dirty="0"/>
              <a:t>Body copy used for the presentation to be displayed in this size font – 20pt</a:t>
            </a:r>
          </a:p>
        </p:txBody>
      </p:sp>
      <p:sp>
        <p:nvSpPr>
          <p:cNvPr id="14" name="Chart Placeholder 3">
            <a:extLst>
              <a:ext uri="{FF2B5EF4-FFF2-40B4-BE49-F238E27FC236}">
                <a16:creationId xmlns:a16="http://schemas.microsoft.com/office/drawing/2014/main" id="{AF479208-8CCD-48B1-9F3B-811D05A6F26C}"/>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38487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780A3D33-1F49-4E87-9C21-DAC71654329F}"/>
              </a:ext>
            </a:extLst>
          </p:cNvPr>
          <p:cNvSpPr>
            <a:spLocks noGrp="1"/>
          </p:cNvSpPr>
          <p:nvPr>
            <p:ph type="body" sz="quarter" idx="14" hasCustomPrompt="1"/>
          </p:nvPr>
        </p:nvSpPr>
        <p:spPr>
          <a:xfrm>
            <a:off x="403928" y="1795289"/>
            <a:ext cx="3104857" cy="1089529"/>
          </a:xfrm>
          <a:prstGeom prst="rect">
            <a:avLst/>
          </a:prstGeom>
          <a:noFill/>
        </p:spPr>
        <p:txBody>
          <a:bodyPr wrap="square" anchor="ctr">
            <a:spAutoFit/>
          </a:bodyPr>
          <a:lstStyle>
            <a:lvl1pPr marL="0" indent="0" algn="l">
              <a:buNone/>
              <a:defRPr lang="en-US" sz="5400" spc="-300" baseline="30000" smtClean="0">
                <a:solidFill>
                  <a:schemeClr val="tx1"/>
                </a:solidFill>
                <a:latin typeface="Gotham" panose="02000604040000020004" pitchFamily="2" charset="0"/>
              </a:defRPr>
            </a:lvl1pPr>
            <a:lvl2pPr>
              <a:defRPr lang="en-US" sz="1800" smtClean="0"/>
            </a:lvl2pPr>
            <a:lvl3pPr>
              <a:defRPr lang="en-US" sz="1800" smtClean="0"/>
            </a:lvl3pPr>
            <a:lvl4pPr>
              <a:defRPr lang="en-US" smtClean="0"/>
            </a:lvl4pPr>
            <a:lvl5pPr>
              <a:defRPr lang="en-GB"/>
            </a:lvl5pPr>
          </a:lstStyle>
          <a:p>
            <a:pPr marL="0" marR="0" lvl="0"/>
            <a:r>
              <a:rPr lang="en-US" dirty="0"/>
              <a:t>Data &amp; graphs – general use</a:t>
            </a:r>
          </a:p>
        </p:txBody>
      </p:sp>
      <p:sp>
        <p:nvSpPr>
          <p:cNvPr id="5" name="Text Placeholder 2">
            <a:extLst>
              <a:ext uri="{FF2B5EF4-FFF2-40B4-BE49-F238E27FC236}">
                <a16:creationId xmlns:a16="http://schemas.microsoft.com/office/drawing/2014/main" id="{418CA677-BAB9-4C3A-92B2-F8B60DEA3FD2}"/>
              </a:ext>
            </a:extLst>
          </p:cNvPr>
          <p:cNvSpPr>
            <a:spLocks noGrp="1"/>
          </p:cNvSpPr>
          <p:nvPr>
            <p:ph type="body" sz="quarter" idx="15" hasCustomPrompt="1"/>
          </p:nvPr>
        </p:nvSpPr>
        <p:spPr>
          <a:xfrm>
            <a:off x="403928" y="3946606"/>
            <a:ext cx="3104857" cy="1900743"/>
          </a:xfrm>
          <a:prstGeom prst="rect">
            <a:avLst/>
          </a:prstGeom>
        </p:spPr>
        <p:txBody>
          <a:bodyPr/>
          <a:lstStyle>
            <a:lvl1pPr marL="0" indent="0">
              <a:buNone/>
              <a:defRPr sz="2800">
                <a:solidFill>
                  <a:schemeClr val="tx1"/>
                </a:solidFill>
                <a:latin typeface="Gotham Book" panose="02000604040000020004" pitchFamily="50" charset="0"/>
              </a:defRPr>
            </a:lvl1pPr>
          </a:lstStyle>
          <a:p>
            <a:pPr lvl="0"/>
            <a:r>
              <a:rPr lang="en-US" dirty="0"/>
              <a:t>Important things to say need to be displayed in this size font – 28pt</a:t>
            </a:r>
          </a:p>
        </p:txBody>
      </p:sp>
      <p:sp>
        <p:nvSpPr>
          <p:cNvPr id="6" name="Text Placeholder 2">
            <a:extLst>
              <a:ext uri="{FF2B5EF4-FFF2-40B4-BE49-F238E27FC236}">
                <a16:creationId xmlns:a16="http://schemas.microsoft.com/office/drawing/2014/main" id="{B732265D-E861-49E4-ACAE-8A848919B85E}"/>
              </a:ext>
            </a:extLst>
          </p:cNvPr>
          <p:cNvSpPr>
            <a:spLocks noGrp="1"/>
          </p:cNvSpPr>
          <p:nvPr>
            <p:ph type="body" sz="quarter" idx="16" hasCustomPrompt="1"/>
          </p:nvPr>
        </p:nvSpPr>
        <p:spPr>
          <a:xfrm>
            <a:off x="403929" y="6011015"/>
            <a:ext cx="3104857" cy="1205341"/>
          </a:xfrm>
          <a:prstGeom prst="rect">
            <a:avLst/>
          </a:prstGeom>
        </p:spPr>
        <p:txBody>
          <a:bodyPr/>
          <a:lstStyle>
            <a:lvl1pPr marL="0" indent="0">
              <a:buNone/>
              <a:defRPr sz="2000">
                <a:solidFill>
                  <a:schemeClr val="tx1"/>
                </a:solidFill>
                <a:latin typeface="Gotham Book" panose="02000604040000020004" pitchFamily="50" charset="0"/>
              </a:defRPr>
            </a:lvl1pPr>
          </a:lstStyle>
          <a:p>
            <a:pPr lvl="0"/>
            <a:r>
              <a:rPr lang="en-US" dirty="0"/>
              <a:t>Body copy used for the presentation to be displayed in this size font – 20pt</a:t>
            </a:r>
          </a:p>
        </p:txBody>
      </p:sp>
      <p:sp>
        <p:nvSpPr>
          <p:cNvPr id="7" name="Chart Placeholder 3">
            <a:extLst>
              <a:ext uri="{FF2B5EF4-FFF2-40B4-BE49-F238E27FC236}">
                <a16:creationId xmlns:a16="http://schemas.microsoft.com/office/drawing/2014/main" id="{823FE119-4B37-48B5-8385-54FA6370D12C}"/>
              </a:ext>
            </a:extLst>
          </p:cNvPr>
          <p:cNvSpPr>
            <a:spLocks noGrp="1"/>
          </p:cNvSpPr>
          <p:nvPr>
            <p:ph type="chart" sz="quarter" idx="17"/>
          </p:nvPr>
        </p:nvSpPr>
        <p:spPr>
          <a:xfrm>
            <a:off x="3722787" y="1552402"/>
            <a:ext cx="2677120" cy="5663847"/>
          </a:xfrm>
          <a:prstGeom prst="rect">
            <a:avLst/>
          </a:prstGeom>
        </p:spPr>
        <p:txBody>
          <a:bodyPr/>
          <a:lstStyle/>
          <a:p>
            <a:endParaRPr lang="en-GB"/>
          </a:p>
        </p:txBody>
      </p:sp>
    </p:spTree>
    <p:extLst>
      <p:ext uri="{BB962C8B-B14F-4D97-AF65-F5344CB8AC3E}">
        <p14:creationId xmlns:p14="http://schemas.microsoft.com/office/powerpoint/2010/main" val="298312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5.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69102-7298-4D5A-82C0-15B654F122B2}"/>
              </a:ext>
            </a:extLst>
          </p:cNvPr>
          <p:cNvSpPr/>
          <p:nvPr userDrawn="1"/>
        </p:nvSpPr>
        <p:spPr>
          <a:xfrm>
            <a:off x="6698605" y="9454739"/>
            <a:ext cx="117872" cy="2421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4" name="Picture 3">
            <a:extLst>
              <a:ext uri="{FF2B5EF4-FFF2-40B4-BE49-F238E27FC236}">
                <a16:creationId xmlns:a16="http://schemas.microsoft.com/office/drawing/2014/main" id="{154E4671-5479-4A0D-B417-9027D56962A0}"/>
              </a:ext>
            </a:extLst>
          </p:cNvPr>
          <p:cNvPicPr>
            <a:picLocks noChangeAspect="1"/>
          </p:cNvPicPr>
          <p:nvPr userDrawn="1"/>
        </p:nvPicPr>
        <p:blipFill>
          <a:blip r:embed="rId8"/>
          <a:stretch>
            <a:fillRect/>
          </a:stretch>
        </p:blipFill>
        <p:spPr>
          <a:xfrm>
            <a:off x="0" y="9093735"/>
            <a:ext cx="854635" cy="812266"/>
          </a:xfrm>
          <a:prstGeom prst="rect">
            <a:avLst/>
          </a:prstGeom>
        </p:spPr>
      </p:pic>
      <p:pic>
        <p:nvPicPr>
          <p:cNvPr id="5" name="Picture 4">
            <a:extLst>
              <a:ext uri="{FF2B5EF4-FFF2-40B4-BE49-F238E27FC236}">
                <a16:creationId xmlns:a16="http://schemas.microsoft.com/office/drawing/2014/main" id="{15E691E2-D9FD-4F98-88EE-55C92F5203A8}"/>
              </a:ext>
            </a:extLst>
          </p:cNvPr>
          <p:cNvPicPr>
            <a:picLocks noChangeAspect="1"/>
          </p:cNvPicPr>
          <p:nvPr userDrawn="1"/>
        </p:nvPicPr>
        <p:blipFill>
          <a:blip r:embed="rId9"/>
          <a:stretch>
            <a:fillRect/>
          </a:stretch>
        </p:blipFill>
        <p:spPr>
          <a:xfrm>
            <a:off x="5907461" y="9402549"/>
            <a:ext cx="909016" cy="440491"/>
          </a:xfrm>
          <a:prstGeom prst="rect">
            <a:avLst/>
          </a:prstGeom>
        </p:spPr>
      </p:pic>
    </p:spTree>
    <p:extLst>
      <p:ext uri="{BB962C8B-B14F-4D97-AF65-F5344CB8AC3E}">
        <p14:creationId xmlns:p14="http://schemas.microsoft.com/office/powerpoint/2010/main" val="2528451769"/>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65" r:id="rId4"/>
    <p:sldLayoutId id="2147483663" r:id="rId5"/>
    <p:sldLayoutId id="2147483664" r:id="rId6"/>
  </p:sldLayoutIdLst>
  <p:txStyles>
    <p:titleStyle>
      <a:lvl1pPr algn="l" defTabSz="91446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6" indent="-228616" algn="l" defTabSz="91446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49" indent="-228616" algn="l" defTabSz="91446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2" indent="-228616" algn="l" defTabSz="91446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15"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48"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1"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3"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9"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2" algn="l" defTabSz="9144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FAB272-925C-4168-A2C2-50B3963AB609}"/>
              </a:ext>
            </a:extLst>
          </p:cNvPr>
          <p:cNvSpPr/>
          <p:nvPr userDrawn="1"/>
        </p:nvSpPr>
        <p:spPr>
          <a:xfrm>
            <a:off x="128588" y="330200"/>
            <a:ext cx="1703784" cy="1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Rectangle 8">
            <a:extLst>
              <a:ext uri="{FF2B5EF4-FFF2-40B4-BE49-F238E27FC236}">
                <a16:creationId xmlns:a16="http://schemas.microsoft.com/office/drawing/2014/main" id="{FE00730E-B9AF-49C0-9045-4501644A171B}"/>
              </a:ext>
            </a:extLst>
          </p:cNvPr>
          <p:cNvSpPr/>
          <p:nvPr userDrawn="1"/>
        </p:nvSpPr>
        <p:spPr>
          <a:xfrm>
            <a:off x="1955625" y="330198"/>
            <a:ext cx="4764412" cy="1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 </a:t>
            </a:r>
          </a:p>
        </p:txBody>
      </p:sp>
      <p:sp>
        <p:nvSpPr>
          <p:cNvPr id="10" name="TextBox 9">
            <a:extLst>
              <a:ext uri="{FF2B5EF4-FFF2-40B4-BE49-F238E27FC236}">
                <a16:creationId xmlns:a16="http://schemas.microsoft.com/office/drawing/2014/main" id="{631FB723-A910-4674-8616-62097A6F8534}"/>
              </a:ext>
            </a:extLst>
          </p:cNvPr>
          <p:cNvSpPr txBox="1"/>
          <p:nvPr userDrawn="1"/>
        </p:nvSpPr>
        <p:spPr>
          <a:xfrm>
            <a:off x="73247" y="417524"/>
            <a:ext cx="1703784" cy="215444"/>
          </a:xfrm>
          <a:prstGeom prst="rect">
            <a:avLst/>
          </a:prstGeom>
          <a:noFill/>
        </p:spPr>
        <p:txBody>
          <a:bodyPr wrap="square">
            <a:spAutoFit/>
          </a:bodyPr>
          <a:lstStyle/>
          <a:p>
            <a:pPr marR="0" rtl="0"/>
            <a:r>
              <a:rPr lang="en-GB" sz="1200" u="none" strike="noStrike" baseline="30000" dirty="0">
                <a:solidFill>
                  <a:schemeClr val="bg1"/>
                </a:solidFill>
                <a:latin typeface="Gotham Black" pitchFamily="50" charset="0"/>
              </a:rPr>
              <a:t>Commissioning Alliance</a:t>
            </a:r>
          </a:p>
        </p:txBody>
      </p:sp>
      <p:sp>
        <p:nvSpPr>
          <p:cNvPr id="11" name="TextBox 10">
            <a:extLst>
              <a:ext uri="{FF2B5EF4-FFF2-40B4-BE49-F238E27FC236}">
                <a16:creationId xmlns:a16="http://schemas.microsoft.com/office/drawing/2014/main" id="{7C1E0DD6-CD3E-45F5-9BE2-978FDA0F2B48}"/>
              </a:ext>
            </a:extLst>
          </p:cNvPr>
          <p:cNvSpPr txBox="1"/>
          <p:nvPr userDrawn="1"/>
        </p:nvSpPr>
        <p:spPr>
          <a:xfrm>
            <a:off x="1910617" y="422301"/>
            <a:ext cx="1703784" cy="215444"/>
          </a:xfrm>
          <a:prstGeom prst="rect">
            <a:avLst/>
          </a:prstGeom>
          <a:noFill/>
        </p:spPr>
        <p:txBody>
          <a:bodyPr wrap="square">
            <a:spAutoFit/>
          </a:bodyPr>
          <a:lstStyle/>
          <a:p>
            <a:pPr marR="0" rtl="0"/>
            <a:r>
              <a:rPr lang="en-GB" sz="1200" baseline="30000" dirty="0">
                <a:solidFill>
                  <a:schemeClr val="bg1"/>
                </a:solidFill>
                <a:latin typeface="Gotham Black" pitchFamily="50" charset="0"/>
              </a:rPr>
              <a:t>Name of presentation in here</a:t>
            </a:r>
            <a:endParaRPr lang="en-GB" sz="1200" u="none" strike="noStrike" baseline="30000" dirty="0">
              <a:solidFill>
                <a:schemeClr val="bg1"/>
              </a:solidFill>
              <a:latin typeface="Gotham Black" pitchFamily="50" charset="0"/>
            </a:endParaRPr>
          </a:p>
        </p:txBody>
      </p:sp>
      <p:sp>
        <p:nvSpPr>
          <p:cNvPr id="12" name="Rectangle 11">
            <a:extLst>
              <a:ext uri="{FF2B5EF4-FFF2-40B4-BE49-F238E27FC236}">
                <a16:creationId xmlns:a16="http://schemas.microsoft.com/office/drawing/2014/main" id="{07477221-EC4C-4C82-932B-F2331DD9731C}"/>
              </a:ext>
            </a:extLst>
          </p:cNvPr>
          <p:cNvSpPr/>
          <p:nvPr userDrawn="1"/>
        </p:nvSpPr>
        <p:spPr>
          <a:xfrm>
            <a:off x="214313" y="550333"/>
            <a:ext cx="1703784" cy="1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FF483A57-D8DE-46B2-8CEC-727ECCC86D8C}"/>
              </a:ext>
            </a:extLst>
          </p:cNvPr>
          <p:cNvSpPr/>
          <p:nvPr userDrawn="1"/>
        </p:nvSpPr>
        <p:spPr>
          <a:xfrm>
            <a:off x="2041350" y="550332"/>
            <a:ext cx="4764412" cy="15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 </a:t>
            </a:r>
          </a:p>
        </p:txBody>
      </p:sp>
      <p:sp>
        <p:nvSpPr>
          <p:cNvPr id="14" name="TextBox 13">
            <a:extLst>
              <a:ext uri="{FF2B5EF4-FFF2-40B4-BE49-F238E27FC236}">
                <a16:creationId xmlns:a16="http://schemas.microsoft.com/office/drawing/2014/main" id="{CB869A74-3E6F-44F2-A92C-763A1D74953D}"/>
              </a:ext>
            </a:extLst>
          </p:cNvPr>
          <p:cNvSpPr txBox="1"/>
          <p:nvPr userDrawn="1"/>
        </p:nvSpPr>
        <p:spPr>
          <a:xfrm>
            <a:off x="158972" y="637657"/>
            <a:ext cx="1703784" cy="215444"/>
          </a:xfrm>
          <a:prstGeom prst="rect">
            <a:avLst/>
          </a:prstGeom>
          <a:noFill/>
        </p:spPr>
        <p:txBody>
          <a:bodyPr wrap="square">
            <a:spAutoFit/>
          </a:bodyPr>
          <a:lstStyle/>
          <a:p>
            <a:pPr marR="0" rtl="0"/>
            <a:r>
              <a:rPr lang="en-GB" sz="1200" u="none" strike="noStrike" baseline="30000" dirty="0">
                <a:solidFill>
                  <a:srgbClr val="000000"/>
                </a:solidFill>
                <a:latin typeface="Gotham Black" pitchFamily="50" charset="0"/>
              </a:rPr>
              <a:t>Commissioning Alliance</a:t>
            </a:r>
          </a:p>
        </p:txBody>
      </p:sp>
      <p:sp>
        <p:nvSpPr>
          <p:cNvPr id="15" name="TextBox 14">
            <a:extLst>
              <a:ext uri="{FF2B5EF4-FFF2-40B4-BE49-F238E27FC236}">
                <a16:creationId xmlns:a16="http://schemas.microsoft.com/office/drawing/2014/main" id="{377360AA-BFC3-4DB9-812E-DA52451296A0}"/>
              </a:ext>
            </a:extLst>
          </p:cNvPr>
          <p:cNvSpPr txBox="1"/>
          <p:nvPr userDrawn="1"/>
        </p:nvSpPr>
        <p:spPr>
          <a:xfrm>
            <a:off x="1996342" y="642435"/>
            <a:ext cx="1703784" cy="215444"/>
          </a:xfrm>
          <a:prstGeom prst="rect">
            <a:avLst/>
          </a:prstGeom>
          <a:noFill/>
        </p:spPr>
        <p:txBody>
          <a:bodyPr wrap="square">
            <a:spAutoFit/>
          </a:bodyPr>
          <a:lstStyle/>
          <a:p>
            <a:pPr marR="0" rtl="0"/>
            <a:r>
              <a:rPr lang="en-GB" sz="1200" baseline="30000" dirty="0">
                <a:solidFill>
                  <a:srgbClr val="000000"/>
                </a:solidFill>
                <a:latin typeface="Gotham Black" pitchFamily="50" charset="0"/>
              </a:rPr>
              <a:t>Name of presentation in here</a:t>
            </a:r>
            <a:endParaRPr lang="en-GB" sz="1200" u="none" strike="noStrike" baseline="30000" dirty="0">
              <a:solidFill>
                <a:srgbClr val="000000"/>
              </a:solidFill>
              <a:latin typeface="Gotham Black" pitchFamily="50" charset="0"/>
            </a:endParaRPr>
          </a:p>
        </p:txBody>
      </p:sp>
      <p:grpSp>
        <p:nvGrpSpPr>
          <p:cNvPr id="3" name="Group 2">
            <a:extLst>
              <a:ext uri="{FF2B5EF4-FFF2-40B4-BE49-F238E27FC236}">
                <a16:creationId xmlns:a16="http://schemas.microsoft.com/office/drawing/2014/main" id="{7E1E24C5-E346-4983-8493-9AD6D6EDE2C5}"/>
              </a:ext>
            </a:extLst>
          </p:cNvPr>
          <p:cNvGrpSpPr/>
          <p:nvPr userDrawn="1"/>
        </p:nvGrpSpPr>
        <p:grpSpPr>
          <a:xfrm>
            <a:off x="0" y="-15450"/>
            <a:ext cx="6862850" cy="9921451"/>
            <a:chOff x="0" y="-10697"/>
            <a:chExt cx="12200622" cy="6868697"/>
          </a:xfrm>
        </p:grpSpPr>
        <p:pic>
          <p:nvPicPr>
            <p:cNvPr id="7" name="Picture 6">
              <a:extLst>
                <a:ext uri="{FF2B5EF4-FFF2-40B4-BE49-F238E27FC236}">
                  <a16:creationId xmlns:a16="http://schemas.microsoft.com/office/drawing/2014/main" id="{59007E99-EA1A-4258-A8DC-25922A641C3B}"/>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533" r="-1"/>
            <a:stretch/>
          </p:blipFill>
          <p:spPr>
            <a:xfrm>
              <a:off x="0" y="-10697"/>
              <a:ext cx="12200622" cy="6868697"/>
            </a:xfrm>
            <a:prstGeom prst="rect">
              <a:avLst/>
            </a:prstGeom>
          </p:spPr>
        </p:pic>
        <p:sp>
          <p:nvSpPr>
            <p:cNvPr id="2" name="Rectangle 1">
              <a:extLst>
                <a:ext uri="{FF2B5EF4-FFF2-40B4-BE49-F238E27FC236}">
                  <a16:creationId xmlns:a16="http://schemas.microsoft.com/office/drawing/2014/main" id="{EB7DF723-5CD6-4396-89C1-08BD06793C6F}"/>
                </a:ext>
              </a:extLst>
            </p:cNvPr>
            <p:cNvSpPr/>
            <p:nvPr userDrawn="1"/>
          </p:nvSpPr>
          <p:spPr>
            <a:xfrm>
              <a:off x="11889581" y="6375413"/>
              <a:ext cx="171450" cy="184125"/>
            </a:xfrm>
            <a:prstGeom prst="rect">
              <a:avLst/>
            </a:prstGeom>
            <a:solidFill>
              <a:srgbClr val="79B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Tree>
    <p:extLst>
      <p:ext uri="{BB962C8B-B14F-4D97-AF65-F5344CB8AC3E}">
        <p14:creationId xmlns:p14="http://schemas.microsoft.com/office/powerpoint/2010/main" val="7400421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67" r:id="rId4"/>
    <p:sldLayoutId id="2147483673" r:id="rId5"/>
    <p:sldLayoutId id="2147483668" r:id="rId6"/>
    <p:sldLayoutId id="2147483669" r:id="rId7"/>
    <p:sldLayoutId id="2147483670" r:id="rId8"/>
    <p:sldLayoutId id="2147483671" r:id="rId9"/>
    <p:sldLayoutId id="2147483672" r:id="rId10"/>
    <p:sldLayoutId id="2147483675" r:id="rId11"/>
  </p:sldLayoutIdLst>
  <p:txStyles>
    <p:titleStyle>
      <a:lvl1pPr algn="l" defTabSz="91446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6" indent="-228616" algn="l" defTabSz="91446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49" indent="-228616" algn="l" defTabSz="91446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82" indent="-228616" algn="l" defTabSz="91446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315"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48"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81"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66" rtl="0" eaLnBrk="1" latinLnBrk="0" hangingPunct="1">
        <a:defRPr sz="1800" kern="1200">
          <a:solidFill>
            <a:schemeClr val="tx1"/>
          </a:solidFill>
          <a:latin typeface="+mn-lt"/>
          <a:ea typeface="+mn-ea"/>
          <a:cs typeface="+mn-cs"/>
        </a:defRPr>
      </a:lvl1pPr>
      <a:lvl2pPr marL="457233" algn="l" defTabSz="914466" rtl="0" eaLnBrk="1" latinLnBrk="0" hangingPunct="1">
        <a:defRPr sz="1800" kern="1200">
          <a:solidFill>
            <a:schemeClr val="tx1"/>
          </a:solidFill>
          <a:latin typeface="+mn-lt"/>
          <a:ea typeface="+mn-ea"/>
          <a:cs typeface="+mn-cs"/>
        </a:defRPr>
      </a:lvl2pPr>
      <a:lvl3pPr marL="914466" algn="l" defTabSz="914466" rtl="0" eaLnBrk="1" latinLnBrk="0" hangingPunct="1">
        <a:defRPr sz="1800" kern="1200">
          <a:solidFill>
            <a:schemeClr val="tx1"/>
          </a:solidFill>
          <a:latin typeface="+mn-lt"/>
          <a:ea typeface="+mn-ea"/>
          <a:cs typeface="+mn-cs"/>
        </a:defRPr>
      </a:lvl3pPr>
      <a:lvl4pPr marL="1371699" algn="l" defTabSz="914466" rtl="0" eaLnBrk="1" latinLnBrk="0" hangingPunct="1">
        <a:defRPr sz="1800" kern="1200">
          <a:solidFill>
            <a:schemeClr val="tx1"/>
          </a:solidFill>
          <a:latin typeface="+mn-lt"/>
          <a:ea typeface="+mn-ea"/>
          <a:cs typeface="+mn-cs"/>
        </a:defRPr>
      </a:lvl4pPr>
      <a:lvl5pPr marL="1828931" algn="l" defTabSz="914466" rtl="0" eaLnBrk="1" latinLnBrk="0" hangingPunct="1">
        <a:defRPr sz="1800" kern="1200">
          <a:solidFill>
            <a:schemeClr val="tx1"/>
          </a:solidFill>
          <a:latin typeface="+mn-lt"/>
          <a:ea typeface="+mn-ea"/>
          <a:cs typeface="+mn-cs"/>
        </a:defRPr>
      </a:lvl5pPr>
      <a:lvl6pPr marL="2286164" algn="l" defTabSz="914466" rtl="0" eaLnBrk="1" latinLnBrk="0" hangingPunct="1">
        <a:defRPr sz="1800" kern="1200">
          <a:solidFill>
            <a:schemeClr val="tx1"/>
          </a:solidFill>
          <a:latin typeface="+mn-lt"/>
          <a:ea typeface="+mn-ea"/>
          <a:cs typeface="+mn-cs"/>
        </a:defRPr>
      </a:lvl6pPr>
      <a:lvl7pPr marL="2743397" algn="l" defTabSz="914466" rtl="0" eaLnBrk="1" latinLnBrk="0" hangingPunct="1">
        <a:defRPr sz="1800" kern="1200">
          <a:solidFill>
            <a:schemeClr val="tx1"/>
          </a:solidFill>
          <a:latin typeface="+mn-lt"/>
          <a:ea typeface="+mn-ea"/>
          <a:cs typeface="+mn-cs"/>
        </a:defRPr>
      </a:lvl7pPr>
      <a:lvl8pPr marL="3200630" algn="l" defTabSz="914466" rtl="0" eaLnBrk="1" latinLnBrk="0" hangingPunct="1">
        <a:defRPr sz="1800" kern="1200">
          <a:solidFill>
            <a:schemeClr val="tx1"/>
          </a:solidFill>
          <a:latin typeface="+mn-lt"/>
          <a:ea typeface="+mn-ea"/>
          <a:cs typeface="+mn-cs"/>
        </a:defRPr>
      </a:lvl8pPr>
      <a:lvl9pPr marL="3657862" algn="l" defTabSz="9144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a:extLst>
              <a:ext uri="{FF2B5EF4-FFF2-40B4-BE49-F238E27FC236}">
                <a16:creationId xmlns:a16="http://schemas.microsoft.com/office/drawing/2014/main" id="{098BE255-977F-B7E5-5359-D57343B52797}"/>
              </a:ext>
            </a:extLst>
          </p:cNvPr>
          <p:cNvSpPr>
            <a:spLocks noChangeAspect="1" noChangeArrowheads="1"/>
          </p:cNvSpPr>
          <p:nvPr/>
        </p:nvSpPr>
        <p:spPr bwMode="auto">
          <a:xfrm>
            <a:off x="64294" y="-1414463"/>
            <a:ext cx="642938" cy="6429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endParaRPr lang="en-GB" sz="1013"/>
          </a:p>
        </p:txBody>
      </p:sp>
      <p:sp>
        <p:nvSpPr>
          <p:cNvPr id="36" name="Rectangle: Rounded Corners 35">
            <a:extLst>
              <a:ext uri="{FF2B5EF4-FFF2-40B4-BE49-F238E27FC236}">
                <a16:creationId xmlns:a16="http://schemas.microsoft.com/office/drawing/2014/main" id="{91AF582E-18F9-1591-5280-D2FA1BC4917D}"/>
              </a:ext>
            </a:extLst>
          </p:cNvPr>
          <p:cNvSpPr/>
          <p:nvPr/>
        </p:nvSpPr>
        <p:spPr>
          <a:xfrm>
            <a:off x="314486" y="3216457"/>
            <a:ext cx="1563053" cy="398813"/>
          </a:xfrm>
          <a:prstGeom prst="roundRect">
            <a:avLst>
              <a:gd name="adj" fmla="val 11172"/>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0250" rIns="20250" rtlCol="0" anchor="ctr"/>
          <a:lstStyle/>
          <a:p>
            <a:pPr algn="ctr"/>
            <a:r>
              <a:rPr lang="en-GB" sz="1000" b="1" dirty="0">
                <a:solidFill>
                  <a:schemeClr val="bg1"/>
                </a:solidFill>
                <a:latin typeface="Poppins" panose="00000500000000000000" pitchFamily="2" charset="0"/>
                <a:cs typeface="Poppins" panose="00000500000000000000" pitchFamily="2" charset="0"/>
              </a:rPr>
              <a:t>Collaborative</a:t>
            </a:r>
          </a:p>
        </p:txBody>
      </p:sp>
      <p:sp>
        <p:nvSpPr>
          <p:cNvPr id="37" name="Rectangle: Rounded Corners 36">
            <a:extLst>
              <a:ext uri="{FF2B5EF4-FFF2-40B4-BE49-F238E27FC236}">
                <a16:creationId xmlns:a16="http://schemas.microsoft.com/office/drawing/2014/main" id="{0D64D617-F15C-4D26-63BD-7404E0ADE77C}"/>
              </a:ext>
            </a:extLst>
          </p:cNvPr>
          <p:cNvSpPr/>
          <p:nvPr/>
        </p:nvSpPr>
        <p:spPr>
          <a:xfrm>
            <a:off x="3501753" y="3216458"/>
            <a:ext cx="1556807" cy="398813"/>
          </a:xfrm>
          <a:prstGeom prst="roundRect">
            <a:avLst>
              <a:gd name="adj" fmla="val 6583"/>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0250" rIns="20250" rtlCol="0" anchor="ctr"/>
          <a:lstStyle/>
          <a:p>
            <a:pPr algn="ctr"/>
            <a:r>
              <a:rPr lang="en-GB" sz="1000" b="1" dirty="0">
                <a:solidFill>
                  <a:schemeClr val="bg1"/>
                </a:solidFill>
                <a:latin typeface="Poppins" panose="00000500000000000000" pitchFamily="2" charset="0"/>
                <a:cs typeface="Poppins" panose="00000500000000000000" pitchFamily="2" charset="0"/>
              </a:rPr>
              <a:t>Trustworthy</a:t>
            </a:r>
          </a:p>
        </p:txBody>
      </p:sp>
      <p:sp>
        <p:nvSpPr>
          <p:cNvPr id="38" name="Rectangle: Rounded Corners 37">
            <a:extLst>
              <a:ext uri="{FF2B5EF4-FFF2-40B4-BE49-F238E27FC236}">
                <a16:creationId xmlns:a16="http://schemas.microsoft.com/office/drawing/2014/main" id="{4873DCE1-D8A5-4040-51CA-09A95DFF2CF0}"/>
              </a:ext>
            </a:extLst>
          </p:cNvPr>
          <p:cNvSpPr/>
          <p:nvPr/>
        </p:nvSpPr>
        <p:spPr>
          <a:xfrm>
            <a:off x="1908119" y="3216458"/>
            <a:ext cx="1563053" cy="398813"/>
          </a:xfrm>
          <a:prstGeom prst="roundRect">
            <a:avLst>
              <a:gd name="adj" fmla="val 7874"/>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0250" rIns="20250" rtlCol="0" anchor="ctr"/>
          <a:lstStyle/>
          <a:p>
            <a:pPr algn="ctr"/>
            <a:r>
              <a:rPr lang="en-GB" sz="1000" b="1" dirty="0">
                <a:solidFill>
                  <a:schemeClr val="bg1"/>
                </a:solidFill>
                <a:latin typeface="Poppins" panose="00000500000000000000" pitchFamily="2" charset="0"/>
                <a:cs typeface="Poppins" panose="00000500000000000000" pitchFamily="2" charset="0"/>
              </a:rPr>
              <a:t>Innovative</a:t>
            </a:r>
          </a:p>
        </p:txBody>
      </p:sp>
      <p:sp>
        <p:nvSpPr>
          <p:cNvPr id="35" name="Rectangle: Rounded Corners 34">
            <a:extLst>
              <a:ext uri="{FF2B5EF4-FFF2-40B4-BE49-F238E27FC236}">
                <a16:creationId xmlns:a16="http://schemas.microsoft.com/office/drawing/2014/main" id="{E33FF8EA-D7F2-B6B1-EE8E-76E9ADB8DE87}"/>
              </a:ext>
            </a:extLst>
          </p:cNvPr>
          <p:cNvSpPr/>
          <p:nvPr/>
        </p:nvSpPr>
        <p:spPr>
          <a:xfrm>
            <a:off x="306262" y="1991521"/>
            <a:ext cx="6349415" cy="414103"/>
          </a:xfrm>
          <a:prstGeom prst="round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100" dirty="0">
                <a:solidFill>
                  <a:schemeClr val="tx1"/>
                </a:solidFill>
                <a:latin typeface="Poppins" panose="00000500000000000000" pitchFamily="2" charset="0"/>
                <a:cs typeface="Poppins" panose="00000500000000000000" pitchFamily="2" charset="0"/>
              </a:rPr>
              <a:t>To lead collaboration between local authorities to enable high quality sustainable services for vulnerable people</a:t>
            </a:r>
          </a:p>
        </p:txBody>
      </p:sp>
      <p:sp>
        <p:nvSpPr>
          <p:cNvPr id="6" name="TextBox 6">
            <a:extLst>
              <a:ext uri="{FF2B5EF4-FFF2-40B4-BE49-F238E27FC236}">
                <a16:creationId xmlns:a16="http://schemas.microsoft.com/office/drawing/2014/main" id="{1CFF2A9B-FD69-33E5-0DC7-A6318D028075}"/>
              </a:ext>
            </a:extLst>
          </p:cNvPr>
          <p:cNvSpPr txBox="1">
            <a:spLocks noChangeArrowheads="1"/>
          </p:cNvSpPr>
          <p:nvPr/>
        </p:nvSpPr>
        <p:spPr bwMode="auto">
          <a:xfrm rot="16200000">
            <a:off x="-229034" y="3312474"/>
            <a:ext cx="6735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800" dirty="0">
                <a:solidFill>
                  <a:schemeClr val="bg1">
                    <a:lumMod val="50000"/>
                  </a:schemeClr>
                </a:solidFill>
                <a:latin typeface="Poppins ExtraLight" panose="00000300000000000000" pitchFamily="2" charset="0"/>
                <a:cs typeface="Poppins ExtraLight" panose="00000300000000000000" pitchFamily="2" charset="0"/>
              </a:rPr>
              <a:t> VALUES</a:t>
            </a:r>
          </a:p>
        </p:txBody>
      </p:sp>
      <p:sp>
        <p:nvSpPr>
          <p:cNvPr id="16" name="Rectangle 15">
            <a:extLst>
              <a:ext uri="{FF2B5EF4-FFF2-40B4-BE49-F238E27FC236}">
                <a16:creationId xmlns:a16="http://schemas.microsoft.com/office/drawing/2014/main" id="{E3D76BF9-34EC-857A-9CC4-31D9F9C6982E}"/>
              </a:ext>
            </a:extLst>
          </p:cNvPr>
          <p:cNvSpPr/>
          <p:nvPr/>
        </p:nvSpPr>
        <p:spPr>
          <a:xfrm>
            <a:off x="0" y="4477282"/>
            <a:ext cx="514350" cy="5143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800"/>
          </a:p>
        </p:txBody>
      </p:sp>
      <p:sp>
        <p:nvSpPr>
          <p:cNvPr id="7" name="TextBox 8">
            <a:extLst>
              <a:ext uri="{FF2B5EF4-FFF2-40B4-BE49-F238E27FC236}">
                <a16:creationId xmlns:a16="http://schemas.microsoft.com/office/drawing/2014/main" id="{D14622E6-016A-D39C-B6D1-A7DBFDDEBF06}"/>
              </a:ext>
            </a:extLst>
          </p:cNvPr>
          <p:cNvSpPr txBox="1">
            <a:spLocks noChangeArrowheads="1"/>
          </p:cNvSpPr>
          <p:nvPr/>
        </p:nvSpPr>
        <p:spPr bwMode="auto">
          <a:xfrm rot="16200000">
            <a:off x="-229035" y="2043933"/>
            <a:ext cx="67351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800" dirty="0">
                <a:solidFill>
                  <a:schemeClr val="bg1">
                    <a:lumMod val="50000"/>
                  </a:schemeClr>
                </a:solidFill>
                <a:latin typeface="Poppins ExtraLight" panose="00000300000000000000" pitchFamily="2" charset="0"/>
                <a:cs typeface="Poppins ExtraLight" panose="00000300000000000000" pitchFamily="2" charset="0"/>
              </a:rPr>
              <a:t>MISSION</a:t>
            </a:r>
          </a:p>
        </p:txBody>
      </p:sp>
      <p:sp>
        <p:nvSpPr>
          <p:cNvPr id="8" name="TextBox 6">
            <a:extLst>
              <a:ext uri="{FF2B5EF4-FFF2-40B4-BE49-F238E27FC236}">
                <a16:creationId xmlns:a16="http://schemas.microsoft.com/office/drawing/2014/main" id="{C733CD7A-8D42-B762-4545-5E55096D3755}"/>
              </a:ext>
            </a:extLst>
          </p:cNvPr>
          <p:cNvSpPr txBox="1">
            <a:spLocks noChangeArrowheads="1"/>
          </p:cNvSpPr>
          <p:nvPr/>
        </p:nvSpPr>
        <p:spPr bwMode="auto">
          <a:xfrm rot="16200000">
            <a:off x="-206243" y="4488325"/>
            <a:ext cx="7510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800" dirty="0">
                <a:solidFill>
                  <a:schemeClr val="bg1">
                    <a:lumMod val="50000"/>
                  </a:schemeClr>
                </a:solidFill>
                <a:latin typeface="Poppins ExtraLight" panose="00000300000000000000" pitchFamily="2" charset="0"/>
                <a:cs typeface="Poppins ExtraLight" panose="00000300000000000000" pitchFamily="2" charset="0"/>
              </a:rPr>
              <a:t>GROWTH PLATFORMS</a:t>
            </a:r>
          </a:p>
        </p:txBody>
      </p:sp>
      <p:sp>
        <p:nvSpPr>
          <p:cNvPr id="20" name="TextBox 6">
            <a:extLst>
              <a:ext uri="{FF2B5EF4-FFF2-40B4-BE49-F238E27FC236}">
                <a16:creationId xmlns:a16="http://schemas.microsoft.com/office/drawing/2014/main" id="{C77C7002-37AE-4D6C-892E-EB10D001EABE}"/>
              </a:ext>
            </a:extLst>
          </p:cNvPr>
          <p:cNvSpPr txBox="1">
            <a:spLocks noChangeArrowheads="1"/>
          </p:cNvSpPr>
          <p:nvPr/>
        </p:nvSpPr>
        <p:spPr bwMode="auto">
          <a:xfrm rot="16200000">
            <a:off x="-214418" y="3863542"/>
            <a:ext cx="6442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800" dirty="0">
                <a:solidFill>
                  <a:schemeClr val="bg1">
                    <a:lumMod val="50000"/>
                  </a:schemeClr>
                </a:solidFill>
                <a:latin typeface="Poppins ExtraLight" panose="00000300000000000000" pitchFamily="2" charset="0"/>
                <a:cs typeface="Poppins ExtraLight" panose="00000300000000000000" pitchFamily="2" charset="0"/>
              </a:rPr>
              <a:t>GOALS</a:t>
            </a:r>
          </a:p>
        </p:txBody>
      </p:sp>
      <p:sp>
        <p:nvSpPr>
          <p:cNvPr id="31" name="Rectangle: Rounded Corners 30">
            <a:extLst>
              <a:ext uri="{FF2B5EF4-FFF2-40B4-BE49-F238E27FC236}">
                <a16:creationId xmlns:a16="http://schemas.microsoft.com/office/drawing/2014/main" id="{5B183B14-9B80-F8F8-C377-4A4B4ADF70A6}"/>
              </a:ext>
            </a:extLst>
          </p:cNvPr>
          <p:cNvSpPr/>
          <p:nvPr/>
        </p:nvSpPr>
        <p:spPr>
          <a:xfrm>
            <a:off x="316141" y="4389600"/>
            <a:ext cx="6343953" cy="159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Poppins" panose="00000500000000000000" pitchFamily="2" charset="0"/>
                <a:cs typeface="Poppins" panose="00000500000000000000" pitchFamily="2" charset="0"/>
              </a:rPr>
              <a:t>Digital Transformation</a:t>
            </a:r>
          </a:p>
        </p:txBody>
      </p:sp>
      <p:sp>
        <p:nvSpPr>
          <p:cNvPr id="32" name="Rectangle: Rounded Corners 31">
            <a:extLst>
              <a:ext uri="{FF2B5EF4-FFF2-40B4-BE49-F238E27FC236}">
                <a16:creationId xmlns:a16="http://schemas.microsoft.com/office/drawing/2014/main" id="{5E8E484F-82B6-8778-DBE6-176FEF4A9533}"/>
              </a:ext>
            </a:extLst>
          </p:cNvPr>
          <p:cNvSpPr/>
          <p:nvPr/>
        </p:nvSpPr>
        <p:spPr>
          <a:xfrm>
            <a:off x="316141" y="4585907"/>
            <a:ext cx="6343953" cy="159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Services, Partnership &amp; Collaboration</a:t>
            </a:r>
          </a:p>
        </p:txBody>
      </p:sp>
      <p:sp>
        <p:nvSpPr>
          <p:cNvPr id="33" name="Rectangle: Rounded Corners 32">
            <a:extLst>
              <a:ext uri="{FF2B5EF4-FFF2-40B4-BE49-F238E27FC236}">
                <a16:creationId xmlns:a16="http://schemas.microsoft.com/office/drawing/2014/main" id="{AA544E07-8124-92E7-A41C-19A0960833B9}"/>
              </a:ext>
            </a:extLst>
          </p:cNvPr>
          <p:cNvSpPr/>
          <p:nvPr/>
        </p:nvSpPr>
        <p:spPr>
          <a:xfrm>
            <a:off x="316141" y="4773995"/>
            <a:ext cx="6343953" cy="15963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latin typeface="Poppins" panose="00000500000000000000" pitchFamily="2" charset="0"/>
                <a:cs typeface="Poppins" panose="00000500000000000000" pitchFamily="2" charset="0"/>
              </a:rPr>
              <a:t>Data, Analytics &amp; Insight</a:t>
            </a:r>
          </a:p>
        </p:txBody>
      </p:sp>
      <p:sp>
        <p:nvSpPr>
          <p:cNvPr id="2" name="Rectangle: Rounded Corners 1">
            <a:extLst>
              <a:ext uri="{FF2B5EF4-FFF2-40B4-BE49-F238E27FC236}">
                <a16:creationId xmlns:a16="http://schemas.microsoft.com/office/drawing/2014/main" id="{0455C9AB-B435-0767-613D-607E39092753}"/>
              </a:ext>
            </a:extLst>
          </p:cNvPr>
          <p:cNvSpPr/>
          <p:nvPr/>
        </p:nvSpPr>
        <p:spPr>
          <a:xfrm>
            <a:off x="308993" y="2457932"/>
            <a:ext cx="6343953" cy="702438"/>
          </a:xfrm>
          <a:prstGeom prst="roundRect">
            <a:avLst>
              <a:gd name="adj" fmla="val 9352"/>
            </a:avLst>
          </a:prstGeom>
          <a:solidFill>
            <a:schemeClr val="accent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100" dirty="0">
                <a:solidFill>
                  <a:schemeClr val="bg1"/>
                </a:solidFill>
                <a:latin typeface="Poppins" panose="00000500000000000000" pitchFamily="2" charset="0"/>
                <a:cs typeface="Poppins" panose="00000500000000000000" pitchFamily="2" charset="0"/>
              </a:rPr>
              <a:t>Producing and promoting services and technology that leverage </a:t>
            </a:r>
            <a:r>
              <a:rPr lang="en-GB" sz="1100" b="1" dirty="0">
                <a:solidFill>
                  <a:schemeClr val="bg1"/>
                </a:solidFill>
                <a:latin typeface="Poppins" panose="00000500000000000000" pitchFamily="2" charset="0"/>
                <a:cs typeface="Poppins" panose="00000500000000000000" pitchFamily="2" charset="0"/>
              </a:rPr>
              <a:t>innovation, scale</a:t>
            </a:r>
            <a:r>
              <a:rPr lang="en-GB" sz="1100" dirty="0">
                <a:solidFill>
                  <a:schemeClr val="bg1"/>
                </a:solidFill>
                <a:latin typeface="Poppins" panose="00000500000000000000" pitchFamily="2" charset="0"/>
                <a:cs typeface="Poppins" panose="00000500000000000000" pitchFamily="2" charset="0"/>
              </a:rPr>
              <a:t> and </a:t>
            </a:r>
            <a:r>
              <a:rPr lang="en-GB" sz="1100" b="1" dirty="0">
                <a:solidFill>
                  <a:schemeClr val="bg1"/>
                </a:solidFill>
                <a:latin typeface="Poppins" panose="00000500000000000000" pitchFamily="2" charset="0"/>
                <a:cs typeface="Poppins" panose="00000500000000000000" pitchFamily="2" charset="0"/>
              </a:rPr>
              <a:t>collaboration</a:t>
            </a:r>
            <a:r>
              <a:rPr lang="en-GB" sz="1100" dirty="0">
                <a:solidFill>
                  <a:schemeClr val="bg1"/>
                </a:solidFill>
                <a:latin typeface="Poppins" panose="00000500000000000000" pitchFamily="2" charset="0"/>
                <a:cs typeface="Poppins" panose="00000500000000000000" pitchFamily="2" charset="0"/>
              </a:rPr>
              <a:t> so that local authorities can more effectively provide for their most vulnerable residents in social care, housing, and education</a:t>
            </a:r>
          </a:p>
        </p:txBody>
      </p:sp>
      <p:sp>
        <p:nvSpPr>
          <p:cNvPr id="3" name="TextBox 8">
            <a:extLst>
              <a:ext uri="{FF2B5EF4-FFF2-40B4-BE49-F238E27FC236}">
                <a16:creationId xmlns:a16="http://schemas.microsoft.com/office/drawing/2014/main" id="{40755EAD-835E-FE45-31A0-767F3D05DEEE}"/>
              </a:ext>
            </a:extLst>
          </p:cNvPr>
          <p:cNvSpPr txBox="1">
            <a:spLocks noChangeArrowheads="1"/>
          </p:cNvSpPr>
          <p:nvPr/>
        </p:nvSpPr>
        <p:spPr bwMode="auto">
          <a:xfrm rot="16200000">
            <a:off x="-399452" y="2749622"/>
            <a:ext cx="101434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800" dirty="0">
                <a:solidFill>
                  <a:schemeClr val="bg1">
                    <a:lumMod val="50000"/>
                  </a:schemeClr>
                </a:solidFill>
                <a:latin typeface="Poppins ExtraLight" panose="00000300000000000000" pitchFamily="2" charset="0"/>
                <a:cs typeface="Poppins ExtraLight" panose="00000300000000000000" pitchFamily="2" charset="0"/>
              </a:rPr>
              <a:t>OBJECTIVE</a:t>
            </a:r>
          </a:p>
        </p:txBody>
      </p:sp>
      <p:sp>
        <p:nvSpPr>
          <p:cNvPr id="4" name="Rectangle: Rounded Corners 3">
            <a:extLst>
              <a:ext uri="{FF2B5EF4-FFF2-40B4-BE49-F238E27FC236}">
                <a16:creationId xmlns:a16="http://schemas.microsoft.com/office/drawing/2014/main" id="{D8C9A493-7E86-E455-81F6-6549F553110F}"/>
              </a:ext>
            </a:extLst>
          </p:cNvPr>
          <p:cNvSpPr/>
          <p:nvPr/>
        </p:nvSpPr>
        <p:spPr>
          <a:xfrm>
            <a:off x="5089141" y="3216458"/>
            <a:ext cx="1556807" cy="398813"/>
          </a:xfrm>
          <a:prstGeom prst="roundRect">
            <a:avLst>
              <a:gd name="adj" fmla="val 7874"/>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20250" rIns="20250" rtlCol="0" anchor="ctr"/>
          <a:lstStyle/>
          <a:p>
            <a:pPr algn="ctr"/>
            <a:r>
              <a:rPr lang="en-GB" sz="1000" b="1" dirty="0">
                <a:solidFill>
                  <a:schemeClr val="bg1"/>
                </a:solidFill>
                <a:latin typeface="Poppins" panose="00000500000000000000" pitchFamily="2" charset="0"/>
                <a:cs typeface="Poppins" panose="00000500000000000000" pitchFamily="2" charset="0"/>
              </a:rPr>
              <a:t>Accountable</a:t>
            </a:r>
          </a:p>
        </p:txBody>
      </p:sp>
      <p:sp>
        <p:nvSpPr>
          <p:cNvPr id="5" name="Rectangle: Rounded Corners 4">
            <a:extLst>
              <a:ext uri="{FF2B5EF4-FFF2-40B4-BE49-F238E27FC236}">
                <a16:creationId xmlns:a16="http://schemas.microsoft.com/office/drawing/2014/main" id="{A2DEB797-1FB0-7915-0B1D-4C2679268273}"/>
              </a:ext>
            </a:extLst>
          </p:cNvPr>
          <p:cNvSpPr/>
          <p:nvPr/>
        </p:nvSpPr>
        <p:spPr>
          <a:xfrm>
            <a:off x="2431436" y="3676816"/>
            <a:ext cx="2099067" cy="621188"/>
          </a:xfrm>
          <a:prstGeom prst="roundRect">
            <a:avLst>
              <a:gd name="adj" fmla="val 82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spcBef>
                <a:spcPts val="338"/>
              </a:spcBef>
            </a:pPr>
            <a:r>
              <a:rPr lang="en-GB" sz="1000" b="1" dirty="0">
                <a:latin typeface="Poppins ExtraLight" panose="00000300000000000000" pitchFamily="2" charset="0"/>
                <a:cs typeface="Poppins ExtraLight" panose="00000300000000000000" pitchFamily="2" charset="0"/>
              </a:rPr>
              <a:t>Shaping markets to develop capacity that meets peoples’ needs</a:t>
            </a:r>
          </a:p>
        </p:txBody>
      </p:sp>
      <p:sp>
        <p:nvSpPr>
          <p:cNvPr id="9" name="Rectangle: Rounded Corners 8">
            <a:extLst>
              <a:ext uri="{FF2B5EF4-FFF2-40B4-BE49-F238E27FC236}">
                <a16:creationId xmlns:a16="http://schemas.microsoft.com/office/drawing/2014/main" id="{AC9F18C7-A546-F568-D67C-50D6D19BF9DF}"/>
              </a:ext>
            </a:extLst>
          </p:cNvPr>
          <p:cNvSpPr/>
          <p:nvPr/>
        </p:nvSpPr>
        <p:spPr>
          <a:xfrm>
            <a:off x="316141" y="3676816"/>
            <a:ext cx="2099067" cy="621188"/>
          </a:xfrm>
          <a:prstGeom prst="roundRect">
            <a:avLst>
              <a:gd name="adj" fmla="val 79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latin typeface="Poppins ExtraLight" panose="00000300000000000000" pitchFamily="2" charset="0"/>
                <a:cs typeface="Poppins ExtraLight" panose="00000300000000000000" pitchFamily="2" charset="0"/>
              </a:rPr>
              <a:t>Transforming services to deliver </a:t>
            </a:r>
          </a:p>
          <a:p>
            <a:pPr algn="ctr"/>
            <a:r>
              <a:rPr lang="en-GB" sz="1000" b="1" dirty="0">
                <a:latin typeface="Poppins ExtraLight" panose="00000300000000000000" pitchFamily="2" charset="0"/>
                <a:cs typeface="Poppins ExtraLight" panose="00000300000000000000" pitchFamily="2" charset="0"/>
              </a:rPr>
              <a:t>maximum value and improve quality </a:t>
            </a:r>
          </a:p>
        </p:txBody>
      </p:sp>
      <p:sp>
        <p:nvSpPr>
          <p:cNvPr id="10" name="Rectangle: Rounded Corners 9">
            <a:extLst>
              <a:ext uri="{FF2B5EF4-FFF2-40B4-BE49-F238E27FC236}">
                <a16:creationId xmlns:a16="http://schemas.microsoft.com/office/drawing/2014/main" id="{33A31265-09E6-B97E-5B32-18180FE065F5}"/>
              </a:ext>
            </a:extLst>
          </p:cNvPr>
          <p:cNvSpPr/>
          <p:nvPr/>
        </p:nvSpPr>
        <p:spPr>
          <a:xfrm>
            <a:off x="4556611" y="3676817"/>
            <a:ext cx="2099067" cy="621188"/>
          </a:xfrm>
          <a:prstGeom prst="roundRect">
            <a:avLst>
              <a:gd name="adj" fmla="val 79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spcBef>
                <a:spcPts val="338"/>
              </a:spcBef>
            </a:pPr>
            <a:r>
              <a:rPr lang="en-GB" sz="1000" b="1" dirty="0">
                <a:latin typeface="Poppins ExtraLight" panose="00000300000000000000" pitchFamily="2" charset="0"/>
                <a:cs typeface="Poppins ExtraLight" panose="00000300000000000000" pitchFamily="2" charset="0"/>
              </a:rPr>
              <a:t>Building local authority capabilities with data, technology, training and engagement models</a:t>
            </a:r>
          </a:p>
        </p:txBody>
      </p:sp>
      <p:sp>
        <p:nvSpPr>
          <p:cNvPr id="13" name="Rectangle: Rounded Corners 12">
            <a:extLst>
              <a:ext uri="{FF2B5EF4-FFF2-40B4-BE49-F238E27FC236}">
                <a16:creationId xmlns:a16="http://schemas.microsoft.com/office/drawing/2014/main" id="{08CD9794-FB5E-5CA7-BF8E-6AF81F4A93DA}"/>
              </a:ext>
            </a:extLst>
          </p:cNvPr>
          <p:cNvSpPr/>
          <p:nvPr/>
        </p:nvSpPr>
        <p:spPr>
          <a:xfrm>
            <a:off x="754955" y="654086"/>
            <a:ext cx="5452028" cy="425818"/>
          </a:xfrm>
          <a:prstGeom prst="roundRect">
            <a:avLst>
              <a:gd name="adj" fmla="val 0"/>
            </a:avLst>
          </a:prstGeom>
          <a:solidFill>
            <a:schemeClr val="accent4"/>
          </a:solidFill>
          <a:ln>
            <a:solidFill>
              <a:srgbClr val="F1842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bg1"/>
                </a:solidFill>
                <a:latin typeface="Calibri" panose="020F0502020204030204" pitchFamily="34" charset="0"/>
                <a:cs typeface="Calibri" panose="020F0502020204030204" pitchFamily="34" charset="0"/>
              </a:rPr>
              <a:t>Connected communities in the world’s most connected place, today and tomorrow.</a:t>
            </a:r>
            <a:br>
              <a:rPr lang="en-GB" sz="1200" b="1" dirty="0">
                <a:solidFill>
                  <a:schemeClr val="bg1"/>
                </a:solidFill>
                <a:latin typeface="Calibri" panose="020F0502020204030204" pitchFamily="34" charset="0"/>
                <a:cs typeface="Calibri" panose="020F0502020204030204" pitchFamily="34" charset="0"/>
              </a:rPr>
            </a:br>
            <a:r>
              <a:rPr lang="en-GB" sz="1050" b="1" i="1" dirty="0">
                <a:solidFill>
                  <a:schemeClr val="bg1"/>
                </a:solidFill>
                <a:latin typeface="Calibri" panose="020F0502020204030204" pitchFamily="34" charset="0"/>
                <a:cs typeface="Calibri" panose="020F0502020204030204" pitchFamily="34" charset="0"/>
              </a:rPr>
              <a:t>Working together for a more inclusive, productive, resilient and influential West London</a:t>
            </a:r>
            <a:endParaRPr lang="en-GB" sz="1050" i="1" dirty="0">
              <a:solidFill>
                <a:schemeClr val="bg1"/>
              </a:solidFill>
              <a:latin typeface="Calibri" panose="020F0502020204030204" pitchFamily="34" charset="0"/>
              <a:cs typeface="Calibri" panose="020F0502020204030204" pitchFamily="34" charset="0"/>
            </a:endParaRPr>
          </a:p>
        </p:txBody>
      </p:sp>
      <p:sp>
        <p:nvSpPr>
          <p:cNvPr id="18" name="Arrow: Down 17">
            <a:extLst>
              <a:ext uri="{FF2B5EF4-FFF2-40B4-BE49-F238E27FC236}">
                <a16:creationId xmlns:a16="http://schemas.microsoft.com/office/drawing/2014/main" id="{6CE1ACD7-B2E7-0E8C-8213-F389ECFBFA0F}"/>
              </a:ext>
            </a:extLst>
          </p:cNvPr>
          <p:cNvSpPr/>
          <p:nvPr/>
        </p:nvSpPr>
        <p:spPr>
          <a:xfrm>
            <a:off x="3344666" y="1102540"/>
            <a:ext cx="272606" cy="14488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14" name="Rectangle: Rounded Corners 13">
            <a:extLst>
              <a:ext uri="{FF2B5EF4-FFF2-40B4-BE49-F238E27FC236}">
                <a16:creationId xmlns:a16="http://schemas.microsoft.com/office/drawing/2014/main" id="{D03E81C0-1A03-7FCD-CC71-09F0610EF147}"/>
              </a:ext>
            </a:extLst>
          </p:cNvPr>
          <p:cNvSpPr/>
          <p:nvPr/>
        </p:nvSpPr>
        <p:spPr>
          <a:xfrm>
            <a:off x="338554" y="5558252"/>
            <a:ext cx="1994012" cy="3654251"/>
          </a:xfrm>
          <a:prstGeom prst="roundRect">
            <a:avLst>
              <a:gd name="adj" fmla="val 3133"/>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5" name="TextBox 14">
            <a:extLst>
              <a:ext uri="{FF2B5EF4-FFF2-40B4-BE49-F238E27FC236}">
                <a16:creationId xmlns:a16="http://schemas.microsoft.com/office/drawing/2014/main" id="{63450A3B-DD63-7CD8-09FB-08256113D932}"/>
              </a:ext>
            </a:extLst>
          </p:cNvPr>
          <p:cNvSpPr txBox="1"/>
          <p:nvPr/>
        </p:nvSpPr>
        <p:spPr>
          <a:xfrm>
            <a:off x="306262" y="5745157"/>
            <a:ext cx="1944864" cy="3208571"/>
          </a:xfrm>
          <a:prstGeom prst="rect">
            <a:avLst/>
          </a:prstGeom>
          <a:noFill/>
        </p:spPr>
        <p:txBody>
          <a:bodyPr wrap="square" rtlCol="0">
            <a:spAutoFit/>
          </a:bodyPr>
          <a:lstStyle/>
          <a:p>
            <a:pPr marL="171450" indent="-171450" algn="l" rtl="0" eaLnBrk="1" fontAlgn="ctr" latinLnBrk="0" hangingPunct="1">
              <a:lnSpc>
                <a:spcPct val="150000"/>
              </a:lnSpc>
              <a:spcBef>
                <a:spcPts val="0"/>
              </a:spcBef>
              <a:spcAft>
                <a:spcPts val="0"/>
              </a:spcAft>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Adults DPS’ (OA and LDMH)</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Maintain and strengthen multi agency partnerships (CQC, ICB, AQP)</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Targeted placing events</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Block contracting</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Market engagement</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Pan London benchmarking</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Dedicated inflation management and market intervention strategies </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Quality assurance</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Analytics</a:t>
            </a:r>
            <a:endParaRPr lang="en-GB" b="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50000"/>
              </a:lnSpc>
              <a:spcBef>
                <a:spcPts val="0"/>
              </a:spcBef>
              <a:buFont typeface="Arial" panose="020B0604020202020204" pitchFamily="34" charset="0"/>
              <a:buChar char="•"/>
            </a:pPr>
            <a:r>
              <a:rPr lang="en-GB" sz="900" b="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Purchasing focus on local suppliers </a:t>
            </a:r>
            <a:endParaRPr lang="en-GB" b="0" i="0" u="none" strike="noStrike" dirty="0">
              <a:effectLst/>
              <a:latin typeface="Poppins ExtraLight" panose="00000300000000000000" pitchFamily="2" charset="0"/>
              <a:cs typeface="Poppins ExtraLight" panose="00000300000000000000" pitchFamily="2" charset="0"/>
            </a:endParaRPr>
          </a:p>
        </p:txBody>
      </p:sp>
      <p:sp>
        <p:nvSpPr>
          <p:cNvPr id="23" name="Rectangle: Rounded Corners 22">
            <a:extLst>
              <a:ext uri="{FF2B5EF4-FFF2-40B4-BE49-F238E27FC236}">
                <a16:creationId xmlns:a16="http://schemas.microsoft.com/office/drawing/2014/main" id="{9EC8D0DA-5AE0-3A96-A4F8-15107263E17A}"/>
              </a:ext>
            </a:extLst>
          </p:cNvPr>
          <p:cNvSpPr/>
          <p:nvPr/>
        </p:nvSpPr>
        <p:spPr>
          <a:xfrm>
            <a:off x="2369717" y="5562788"/>
            <a:ext cx="2222504" cy="3648691"/>
          </a:xfrm>
          <a:prstGeom prst="roundRect">
            <a:avLst>
              <a:gd name="adj" fmla="val 2816"/>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24" name="Rectangle: Rounded Corners 23">
            <a:extLst>
              <a:ext uri="{FF2B5EF4-FFF2-40B4-BE49-F238E27FC236}">
                <a16:creationId xmlns:a16="http://schemas.microsoft.com/office/drawing/2014/main" id="{A0544817-6DF7-DD67-648C-9A84114B7271}"/>
              </a:ext>
            </a:extLst>
          </p:cNvPr>
          <p:cNvSpPr/>
          <p:nvPr/>
        </p:nvSpPr>
        <p:spPr>
          <a:xfrm>
            <a:off x="4629372" y="5559766"/>
            <a:ext cx="2026305" cy="3652737"/>
          </a:xfrm>
          <a:prstGeom prst="roundRect">
            <a:avLst>
              <a:gd name="adj" fmla="val 2489"/>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27" name="TextBox 26">
            <a:extLst>
              <a:ext uri="{FF2B5EF4-FFF2-40B4-BE49-F238E27FC236}">
                <a16:creationId xmlns:a16="http://schemas.microsoft.com/office/drawing/2014/main" id="{E30D3B2E-9C70-88EF-1D6E-4405303CEC0F}"/>
              </a:ext>
            </a:extLst>
          </p:cNvPr>
          <p:cNvSpPr txBox="1"/>
          <p:nvPr/>
        </p:nvSpPr>
        <p:spPr>
          <a:xfrm>
            <a:off x="2315710" y="5775737"/>
            <a:ext cx="2320138" cy="3500510"/>
          </a:xfrm>
          <a:prstGeom prst="rect">
            <a:avLst/>
          </a:prstGeom>
          <a:noFill/>
        </p:spPr>
        <p:txBody>
          <a:bodyPr wrap="square" rtlCol="0">
            <a:spAutoFit/>
          </a:bodyPr>
          <a:lstStyle>
            <a:defPPr>
              <a:defRPr lang="en-US"/>
            </a:defPPr>
            <a:lvl1pPr marL="171450" indent="-171450" fontAlgn="ctr">
              <a:lnSpc>
                <a:spcPct val="107000"/>
              </a:lnSpc>
              <a:spcBef>
                <a:spcPts val="0"/>
              </a:spcBef>
              <a:spcAft>
                <a:spcPts val="0"/>
              </a:spcAft>
              <a:buFont typeface="Arial" panose="020B0604020202020204" pitchFamily="34" charset="0"/>
              <a:buChar char="•"/>
              <a:defRPr sz="900" b="0" i="0" u="none" strike="noStrike" kern="10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defRPr>
            </a:lvl1pPr>
          </a:lstStyle>
          <a:p>
            <a:r>
              <a:rPr lang="en-GB" dirty="0"/>
              <a:t>Dynamic Purchasing Vehicles: IFA, </a:t>
            </a:r>
            <a:r>
              <a:rPr lang="en-GB" dirty="0" err="1"/>
              <a:t>Resi</a:t>
            </a:r>
            <a:r>
              <a:rPr lang="en-GB" dirty="0"/>
              <a:t>, &amp; Supported Accommodation</a:t>
            </a:r>
          </a:p>
          <a:p>
            <a:r>
              <a:rPr lang="en-GB" dirty="0"/>
              <a:t>Contract monitoring</a:t>
            </a:r>
          </a:p>
          <a:p>
            <a:r>
              <a:rPr lang="en-GB" dirty="0"/>
              <a:t>Children’s performance returns</a:t>
            </a:r>
          </a:p>
          <a:p>
            <a:r>
              <a:rPr lang="en-GB" dirty="0"/>
              <a:t>Management of implementation of Ofsted regulation for </a:t>
            </a:r>
            <a:r>
              <a:rPr lang="en-GB" dirty="0" err="1"/>
              <a:t>SiL</a:t>
            </a:r>
            <a:r>
              <a:rPr lang="en-GB" dirty="0"/>
              <a:t> </a:t>
            </a:r>
          </a:p>
          <a:p>
            <a:r>
              <a:rPr lang="en-GB" dirty="0"/>
              <a:t>Children’s semi-independent living accreditation </a:t>
            </a:r>
          </a:p>
          <a:p>
            <a:r>
              <a:rPr lang="en-GB" dirty="0"/>
              <a:t>Children’s benefit realisation &amp; value optimisation </a:t>
            </a:r>
          </a:p>
          <a:p>
            <a:r>
              <a:rPr lang="en-GB" dirty="0"/>
              <a:t>Pan London Framework for residential parent and child assessments </a:t>
            </a:r>
          </a:p>
          <a:p>
            <a:r>
              <a:rPr lang="en-GB" dirty="0"/>
              <a:t>Residential workforce project </a:t>
            </a:r>
          </a:p>
          <a:p>
            <a:r>
              <a:rPr lang="en-GB" dirty="0"/>
              <a:t>Voluntary and third sector capacity project </a:t>
            </a:r>
          </a:p>
          <a:p>
            <a:r>
              <a:rPr lang="en-GB" dirty="0"/>
              <a:t>Retender the </a:t>
            </a:r>
            <a:r>
              <a:rPr lang="en-GB" dirty="0" err="1"/>
              <a:t>SiL</a:t>
            </a:r>
            <a:r>
              <a:rPr lang="en-GB" dirty="0"/>
              <a:t> DPVs </a:t>
            </a:r>
          </a:p>
          <a:p>
            <a:r>
              <a:rPr lang="en-GB" dirty="0"/>
              <a:t>Children’s SEN alternative provision </a:t>
            </a:r>
          </a:p>
          <a:p>
            <a:r>
              <a:rPr lang="en-GB" dirty="0"/>
              <a:t>Develop new leaving care accommodation option in West London </a:t>
            </a:r>
          </a:p>
          <a:p>
            <a:r>
              <a:rPr lang="en-GB" dirty="0"/>
              <a:t>Annual SEN Fee Negotiations and analysis </a:t>
            </a:r>
          </a:p>
        </p:txBody>
      </p:sp>
      <p:sp>
        <p:nvSpPr>
          <p:cNvPr id="41" name="Rectangle: Rounded Corners 40">
            <a:extLst>
              <a:ext uri="{FF2B5EF4-FFF2-40B4-BE49-F238E27FC236}">
                <a16:creationId xmlns:a16="http://schemas.microsoft.com/office/drawing/2014/main" id="{F9821DDC-14C7-99E7-8B3C-D796A6ED2BF7}"/>
              </a:ext>
            </a:extLst>
          </p:cNvPr>
          <p:cNvSpPr/>
          <p:nvPr/>
        </p:nvSpPr>
        <p:spPr>
          <a:xfrm>
            <a:off x="2569299" y="5323333"/>
            <a:ext cx="1823340" cy="378225"/>
          </a:xfrm>
          <a:prstGeom prst="roundRect">
            <a:avLst>
              <a:gd name="adj" fmla="val 82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spcBef>
                <a:spcPts val="338"/>
              </a:spcBef>
            </a:pPr>
            <a:r>
              <a:rPr lang="en-GB" sz="1000" b="1" dirty="0">
                <a:latin typeface="Poppins ExtraLight" panose="00000300000000000000" pitchFamily="2" charset="0"/>
                <a:cs typeface="Poppins ExtraLight" panose="00000300000000000000" pitchFamily="2" charset="0"/>
              </a:rPr>
              <a:t>Children’s</a:t>
            </a:r>
          </a:p>
        </p:txBody>
      </p:sp>
      <p:sp>
        <p:nvSpPr>
          <p:cNvPr id="42" name="Rectangle: Rounded Corners 41">
            <a:extLst>
              <a:ext uri="{FF2B5EF4-FFF2-40B4-BE49-F238E27FC236}">
                <a16:creationId xmlns:a16="http://schemas.microsoft.com/office/drawing/2014/main" id="{FF73FD90-CBE6-FEF4-7640-6A8900772C0D}"/>
              </a:ext>
            </a:extLst>
          </p:cNvPr>
          <p:cNvSpPr/>
          <p:nvPr/>
        </p:nvSpPr>
        <p:spPr>
          <a:xfrm>
            <a:off x="498964" y="5338803"/>
            <a:ext cx="1624045" cy="362755"/>
          </a:xfrm>
          <a:prstGeom prst="roundRect">
            <a:avLst>
              <a:gd name="adj" fmla="val 795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000" b="1" dirty="0">
                <a:latin typeface="Poppins ExtraLight" panose="00000300000000000000" pitchFamily="2" charset="0"/>
                <a:cs typeface="Poppins ExtraLight" panose="00000300000000000000" pitchFamily="2" charset="0"/>
              </a:rPr>
              <a:t>Adults</a:t>
            </a:r>
          </a:p>
        </p:txBody>
      </p:sp>
      <p:sp>
        <p:nvSpPr>
          <p:cNvPr id="43" name="Rectangle: Rounded Corners 42">
            <a:extLst>
              <a:ext uri="{FF2B5EF4-FFF2-40B4-BE49-F238E27FC236}">
                <a16:creationId xmlns:a16="http://schemas.microsoft.com/office/drawing/2014/main" id="{B77743BF-21BD-9487-41A5-863E473BA7C2}"/>
              </a:ext>
            </a:extLst>
          </p:cNvPr>
          <p:cNvSpPr/>
          <p:nvPr/>
        </p:nvSpPr>
        <p:spPr>
          <a:xfrm>
            <a:off x="4866050" y="5338803"/>
            <a:ext cx="1552949" cy="362755"/>
          </a:xfrm>
          <a:prstGeom prst="roundRect">
            <a:avLst>
              <a:gd name="adj" fmla="val 79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spcBef>
                <a:spcPts val="338"/>
              </a:spcBef>
            </a:pPr>
            <a:r>
              <a:rPr lang="en-GB" sz="1000" b="1" dirty="0">
                <a:latin typeface="Poppins ExtraLight" panose="00000300000000000000" pitchFamily="2" charset="0"/>
                <a:cs typeface="Poppins ExtraLight" panose="00000300000000000000" pitchFamily="2" charset="0"/>
              </a:rPr>
              <a:t>Housing &amp; </a:t>
            </a:r>
            <a:r>
              <a:rPr lang="en-GB" sz="1000" b="1" dirty="0" err="1">
                <a:latin typeface="Poppins ExtraLight" panose="00000300000000000000" pitchFamily="2" charset="0"/>
                <a:cs typeface="Poppins ExtraLight" panose="00000300000000000000" pitchFamily="2" charset="0"/>
              </a:rPr>
              <a:t>StS</a:t>
            </a:r>
            <a:endParaRPr lang="en-GB" sz="1000" b="1" dirty="0">
              <a:latin typeface="Poppins ExtraLight" panose="00000300000000000000" pitchFamily="2" charset="0"/>
              <a:cs typeface="Poppins ExtraLight" panose="00000300000000000000" pitchFamily="2" charset="0"/>
            </a:endParaRPr>
          </a:p>
        </p:txBody>
      </p:sp>
      <p:sp>
        <p:nvSpPr>
          <p:cNvPr id="44" name="Text Placeholder 1">
            <a:extLst>
              <a:ext uri="{FF2B5EF4-FFF2-40B4-BE49-F238E27FC236}">
                <a16:creationId xmlns:a16="http://schemas.microsoft.com/office/drawing/2014/main" id="{D9B17C7B-D283-3E6C-4088-8E877C69D666}"/>
              </a:ext>
            </a:extLst>
          </p:cNvPr>
          <p:cNvSpPr>
            <a:spLocks noGrp="1"/>
          </p:cNvSpPr>
          <p:nvPr>
            <p:ph type="body" sz="quarter" idx="10"/>
          </p:nvPr>
        </p:nvSpPr>
        <p:spPr>
          <a:xfrm>
            <a:off x="64294" y="5147091"/>
            <a:ext cx="4311746" cy="343940"/>
          </a:xfrm>
        </p:spPr>
        <p:txBody>
          <a:bodyPr/>
          <a:lstStyle/>
          <a:p>
            <a:r>
              <a:rPr lang="en-GB" sz="2700" dirty="0">
                <a:latin typeface="Poppins" panose="00000500000000000000" pitchFamily="2" charset="0"/>
                <a:cs typeface="Poppins" panose="00000500000000000000" pitchFamily="2" charset="0"/>
              </a:rPr>
              <a:t>Key Activities</a:t>
            </a:r>
          </a:p>
        </p:txBody>
      </p:sp>
      <p:sp>
        <p:nvSpPr>
          <p:cNvPr id="45" name="TextBox 44">
            <a:extLst>
              <a:ext uri="{FF2B5EF4-FFF2-40B4-BE49-F238E27FC236}">
                <a16:creationId xmlns:a16="http://schemas.microsoft.com/office/drawing/2014/main" id="{B46B7030-DCA2-4EF9-4799-2CE64703BDEE}"/>
              </a:ext>
            </a:extLst>
          </p:cNvPr>
          <p:cNvSpPr txBox="1"/>
          <p:nvPr/>
        </p:nvSpPr>
        <p:spPr>
          <a:xfrm>
            <a:off x="4694606" y="5755604"/>
            <a:ext cx="1883787" cy="3376117"/>
          </a:xfrm>
          <a:prstGeom prst="rect">
            <a:avLst/>
          </a:prstGeom>
          <a:noFill/>
        </p:spPr>
        <p:txBody>
          <a:bodyPr wrap="square" rtlCol="0">
            <a:spAutoFit/>
          </a:bodyPr>
          <a:lstStyle/>
          <a:p>
            <a:pPr>
              <a:spcAft>
                <a:spcPts val="675"/>
              </a:spcAft>
            </a:pPr>
            <a:r>
              <a:rPr lang="en-GB" sz="900" b="1" dirty="0">
                <a:latin typeface="Poppins ExtraLight" panose="00000300000000000000" pitchFamily="2" charset="0"/>
                <a:cs typeface="Poppins ExtraLight" panose="00000300000000000000" pitchFamily="2" charset="0"/>
              </a:rPr>
              <a:t>Housing for Vulnerable People:</a:t>
            </a:r>
          </a:p>
          <a:p>
            <a:pPr marL="171450" indent="-171450" algn="l" rtl="0" eaLnBrk="1" fontAlgn="ctr" latinLnBrk="0" hangingPunct="1">
              <a:lnSpc>
                <a:spcPct val="107000"/>
              </a:lnSpc>
              <a:spcBef>
                <a:spcPts val="0"/>
              </a:spcBef>
              <a:spcAft>
                <a:spcPts val="0"/>
              </a:spcAft>
              <a:buFont typeface="Arial" panose="020B0604020202020204" pitchFamily="34" charset="0"/>
              <a:buChar char="•"/>
            </a:pPr>
            <a:r>
              <a:rPr lang="en-GB" sz="900" i="0" u="none" strike="noStrike" kern="100" dirty="0">
                <a:solidFill>
                  <a:srgbClr val="000000"/>
                </a:solidFill>
                <a:effectLst/>
                <a:latin typeface="Poppins ExtraLight" panose="00000300000000000000" pitchFamily="2" charset="0"/>
                <a:cs typeface="Poppins ExtraLight" panose="00000300000000000000" pitchFamily="2" charset="0"/>
              </a:rPr>
              <a:t>Healthier Homes</a:t>
            </a:r>
            <a:endParaRPr lang="en-GB" sz="200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07000"/>
              </a:lnSpc>
              <a:spcBef>
                <a:spcPts val="0"/>
              </a:spcBef>
              <a:spcAft>
                <a:spcPts val="0"/>
              </a:spcAft>
              <a:buFont typeface="Arial" panose="020B0604020202020204" pitchFamily="34" charset="0"/>
              <a:buChar char="•"/>
            </a:pPr>
            <a:r>
              <a:rPr lang="en-GB" sz="900" i="0" u="none" strike="noStrike" kern="100" dirty="0">
                <a:solidFill>
                  <a:srgbClr val="000000"/>
                </a:solidFill>
                <a:effectLst/>
                <a:latin typeface="Poppins ExtraLight" panose="00000300000000000000" pitchFamily="2" charset="0"/>
                <a:ea typeface="Calibri" panose="020F0502020204030204" pitchFamily="34" charset="0"/>
                <a:cs typeface="Poppins ExtraLight" panose="00000300000000000000" pitchFamily="2" charset="0"/>
              </a:rPr>
              <a:t>Empty Homes Coordination</a:t>
            </a:r>
            <a:endParaRPr lang="en-GB" sz="200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07000"/>
              </a:lnSpc>
              <a:spcBef>
                <a:spcPts val="0"/>
              </a:spcBef>
              <a:spcAft>
                <a:spcPts val="0"/>
              </a:spcAft>
              <a:buFont typeface="Arial" panose="020B0604020202020204" pitchFamily="34" charset="0"/>
              <a:buChar char="•"/>
            </a:pPr>
            <a:r>
              <a:rPr lang="en-GB" sz="900" i="0" u="none" strike="noStrike" kern="100" dirty="0">
                <a:solidFill>
                  <a:srgbClr val="000000"/>
                </a:solidFill>
                <a:effectLst/>
                <a:latin typeface="Poppins ExtraLight" panose="00000300000000000000" pitchFamily="2" charset="0"/>
                <a:cs typeface="Poppins ExtraLight" panose="00000300000000000000" pitchFamily="2" charset="0"/>
              </a:rPr>
              <a:t>Market analysis and DPS</a:t>
            </a:r>
            <a:endParaRPr lang="en-GB" sz="2000" i="0" u="none" strike="noStrike" dirty="0">
              <a:effectLst/>
              <a:latin typeface="Poppins ExtraLight" panose="00000300000000000000" pitchFamily="2" charset="0"/>
              <a:cs typeface="Poppins ExtraLight" panose="00000300000000000000" pitchFamily="2" charset="0"/>
            </a:endParaRPr>
          </a:p>
          <a:p>
            <a:pPr marL="171450" indent="-171450" algn="l" rtl="0" eaLnBrk="1" fontAlgn="ctr" latinLnBrk="0" hangingPunct="1">
              <a:lnSpc>
                <a:spcPct val="107000"/>
              </a:lnSpc>
              <a:spcBef>
                <a:spcPts val="0"/>
              </a:spcBef>
              <a:spcAft>
                <a:spcPts val="0"/>
              </a:spcAft>
              <a:buFont typeface="Arial" panose="020B0604020202020204" pitchFamily="34" charset="0"/>
              <a:buChar char="•"/>
            </a:pPr>
            <a:r>
              <a:rPr lang="en-GB" sz="900" i="0" u="none" strike="noStrike" kern="100" dirty="0">
                <a:solidFill>
                  <a:srgbClr val="000000"/>
                </a:solidFill>
                <a:effectLst/>
                <a:latin typeface="Poppins ExtraLight" panose="00000300000000000000" pitchFamily="2" charset="0"/>
                <a:cs typeface="Poppins ExtraLight" panose="00000300000000000000" pitchFamily="2" charset="0"/>
              </a:rPr>
              <a:t>Homelessness training</a:t>
            </a:r>
          </a:p>
          <a:p>
            <a:pPr algn="l" rtl="0" eaLnBrk="1" fontAlgn="ctr" latinLnBrk="0" hangingPunct="1">
              <a:lnSpc>
                <a:spcPct val="107000"/>
              </a:lnSpc>
              <a:spcBef>
                <a:spcPts val="0"/>
              </a:spcBef>
              <a:spcAft>
                <a:spcPts val="0"/>
              </a:spcAft>
            </a:pPr>
            <a:endParaRPr lang="en-GB" sz="1000" b="0" i="0" u="none" strike="noStrike" dirty="0">
              <a:effectLst/>
              <a:latin typeface="Poppins ExtraLight" panose="00000300000000000000" pitchFamily="2" charset="0"/>
              <a:cs typeface="Poppins ExtraLight" panose="00000300000000000000" pitchFamily="2" charset="0"/>
            </a:endParaRPr>
          </a:p>
          <a:p>
            <a:pPr>
              <a:spcAft>
                <a:spcPts val="675"/>
              </a:spcAft>
            </a:pPr>
            <a:r>
              <a:rPr lang="en-GB" sz="900" b="1" dirty="0">
                <a:latin typeface="Poppins ExtraLight" panose="00000300000000000000" pitchFamily="2" charset="0"/>
                <a:cs typeface="Poppins ExtraLight" panose="00000300000000000000" pitchFamily="2" charset="0"/>
              </a:rPr>
              <a:t>Setting the Standard:</a:t>
            </a:r>
          </a:p>
          <a:p>
            <a:pPr marL="171450" indent="-171450" fontAlgn="ctr">
              <a:lnSpc>
                <a:spcPct val="107000"/>
              </a:lnSpc>
              <a:buFont typeface="Arial" panose="020B0604020202020204" pitchFamily="34" charset="0"/>
              <a:buChar char="•"/>
            </a:pPr>
            <a:r>
              <a:rPr lang="en-GB" sz="900" kern="100" dirty="0">
                <a:solidFill>
                  <a:srgbClr val="000000"/>
                </a:solidFill>
                <a:latin typeface="Poppins ExtraLight" panose="00000300000000000000" pitchFamily="2" charset="0"/>
                <a:ea typeface="Calibri" panose="020F0502020204030204" pitchFamily="34" charset="0"/>
                <a:cs typeface="Poppins ExtraLight" panose="00000300000000000000" pitchFamily="2" charset="0"/>
              </a:rPr>
              <a:t>Improving registration to 90% of providers and 70% of properties uploaded through automation</a:t>
            </a:r>
            <a:endParaRPr lang="en-GB" sz="2000" dirty="0">
              <a:latin typeface="Poppins ExtraLight" panose="00000300000000000000" pitchFamily="2" charset="0"/>
              <a:cs typeface="Poppins ExtraLight" panose="00000300000000000000" pitchFamily="2" charset="0"/>
            </a:endParaRPr>
          </a:p>
          <a:p>
            <a:pPr marL="171450" indent="-171450" fontAlgn="ctr">
              <a:lnSpc>
                <a:spcPct val="107000"/>
              </a:lnSpc>
              <a:buFont typeface="Arial" panose="020B0604020202020204" pitchFamily="34" charset="0"/>
              <a:buChar char="•"/>
            </a:pPr>
            <a:r>
              <a:rPr lang="en-GB" sz="900" kern="100" dirty="0">
                <a:solidFill>
                  <a:srgbClr val="000000"/>
                </a:solidFill>
                <a:latin typeface="Poppins ExtraLight" panose="00000300000000000000" pitchFamily="2" charset="0"/>
                <a:cs typeface="Poppins ExtraLight" panose="00000300000000000000" pitchFamily="2" charset="0"/>
              </a:rPr>
              <a:t>Raising the profile of the service and exploring expanding the service to other temporary accommodation types</a:t>
            </a:r>
            <a:endParaRPr lang="en-GB" sz="2000" dirty="0">
              <a:latin typeface="Poppins ExtraLight" panose="00000300000000000000" pitchFamily="2" charset="0"/>
              <a:cs typeface="Poppins ExtraLight" panose="00000300000000000000" pitchFamily="2" charset="0"/>
            </a:endParaRPr>
          </a:p>
          <a:p>
            <a:pPr marL="171450" indent="-171450">
              <a:lnSpc>
                <a:spcPct val="107000"/>
              </a:lnSpc>
              <a:spcAft>
                <a:spcPts val="800"/>
              </a:spcAft>
              <a:buFont typeface="Arial" panose="020B0604020202020204" pitchFamily="34" charset="0"/>
              <a:buChar char="•"/>
            </a:pPr>
            <a:r>
              <a:rPr lang="en-GB" sz="900" kern="100" dirty="0">
                <a:solidFill>
                  <a:srgbClr val="000000"/>
                </a:solidFill>
                <a:latin typeface="Poppins ExtraLight" panose="00000300000000000000" pitchFamily="2" charset="0"/>
                <a:ea typeface="Calibri" panose="020F0502020204030204" pitchFamily="34" charset="0"/>
                <a:cs typeface="Poppins ExtraLight" panose="00000300000000000000" pitchFamily="2" charset="0"/>
              </a:rPr>
              <a:t>Developing the tech and data offer for user experience and KPI information</a:t>
            </a:r>
            <a:endParaRPr lang="en-GB" sz="2000" dirty="0">
              <a:latin typeface="Poppins ExtraLight" panose="00000300000000000000" pitchFamily="2" charset="0"/>
              <a:cs typeface="Poppins ExtraLight" panose="00000300000000000000" pitchFamily="2" charset="0"/>
            </a:endParaRPr>
          </a:p>
        </p:txBody>
      </p:sp>
      <p:pic>
        <p:nvPicPr>
          <p:cNvPr id="34" name="Picture 33" descr="A logo of a group of people&#10;&#10;Description automatically generated">
            <a:extLst>
              <a:ext uri="{FF2B5EF4-FFF2-40B4-BE49-F238E27FC236}">
                <a16:creationId xmlns:a16="http://schemas.microsoft.com/office/drawing/2014/main" id="{3EB0737A-C301-214D-FE80-D86047488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955" y="1112529"/>
            <a:ext cx="1556028" cy="1037937"/>
          </a:xfrm>
          <a:prstGeom prst="rect">
            <a:avLst/>
          </a:prstGeom>
        </p:spPr>
      </p:pic>
      <p:pic>
        <p:nvPicPr>
          <p:cNvPr id="48" name="Picture 47" descr="A logo with a black background&#10;&#10;Description automatically generated">
            <a:extLst>
              <a:ext uri="{FF2B5EF4-FFF2-40B4-BE49-F238E27FC236}">
                <a16:creationId xmlns:a16="http://schemas.microsoft.com/office/drawing/2014/main" id="{FC40605E-AE40-1F2D-1F89-955E695F2FE1}"/>
              </a:ext>
            </a:extLst>
          </p:cNvPr>
          <p:cNvPicPr>
            <a:picLocks noChangeAspect="1"/>
          </p:cNvPicPr>
          <p:nvPr/>
        </p:nvPicPr>
        <p:blipFill rotWithShape="1">
          <a:blip r:embed="rId3">
            <a:extLst>
              <a:ext uri="{28A0092B-C50C-407E-A947-70E740481C1C}">
                <a14:useLocalDpi xmlns:a14="http://schemas.microsoft.com/office/drawing/2010/main" val="0"/>
              </a:ext>
            </a:extLst>
          </a:blip>
          <a:srcRect b="31050"/>
          <a:stretch/>
        </p:blipFill>
        <p:spPr>
          <a:xfrm>
            <a:off x="2798229" y="47658"/>
            <a:ext cx="1365480" cy="548425"/>
          </a:xfrm>
          <a:prstGeom prst="rect">
            <a:avLst/>
          </a:prstGeom>
        </p:spPr>
      </p:pic>
      <p:sp>
        <p:nvSpPr>
          <p:cNvPr id="12" name="Text Placeholder 1">
            <a:extLst>
              <a:ext uri="{FF2B5EF4-FFF2-40B4-BE49-F238E27FC236}">
                <a16:creationId xmlns:a16="http://schemas.microsoft.com/office/drawing/2014/main" id="{7D15C216-C6D6-087B-2080-722A7F407596}"/>
              </a:ext>
            </a:extLst>
          </p:cNvPr>
          <p:cNvSpPr txBox="1">
            <a:spLocks/>
          </p:cNvSpPr>
          <p:nvPr/>
        </p:nvSpPr>
        <p:spPr>
          <a:xfrm>
            <a:off x="-31590" y="137639"/>
            <a:ext cx="4311746" cy="343940"/>
          </a:xfrm>
          <a:prstGeom prst="rect">
            <a:avLst/>
          </a:prstGeom>
          <a:noFill/>
        </p:spPr>
        <p:txBody>
          <a:bodyPr wrap="square" anchor="ctr">
            <a:spAutoFit/>
          </a:bodyPr>
          <a:lstStyle>
            <a:lvl1pPr marL="0" indent="0" algn="l" defTabSz="914466" rtl="0" eaLnBrk="1" latinLnBrk="0" hangingPunct="1">
              <a:lnSpc>
                <a:spcPct val="90000"/>
              </a:lnSpc>
              <a:spcBef>
                <a:spcPts val="1000"/>
              </a:spcBef>
              <a:buFont typeface="Arial" panose="020B0604020202020204" pitchFamily="34" charset="0"/>
              <a:buNone/>
              <a:defRPr lang="en-US" sz="6000" kern="1200" spc="-300" baseline="30000" smtClean="0">
                <a:solidFill>
                  <a:srgbClr val="408E98"/>
                </a:solidFill>
                <a:latin typeface="Gotham" panose="02000604040000020004" pitchFamily="2" charset="0"/>
                <a:ea typeface="+mn-ea"/>
                <a:cs typeface="+mn-cs"/>
              </a:defRPr>
            </a:lvl1pPr>
            <a:lvl2pPr marL="685849" indent="-228616" algn="l" defTabSz="914466"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82" indent="-228616" algn="l" defTabSz="914466"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315" indent="-228616" algn="l" defTabSz="914466"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548" indent="-228616" algn="l" defTabSz="914466"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781"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13"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246"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479" indent="-228616" algn="l" defTabSz="91446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700" dirty="0">
                <a:latin typeface="Poppins" panose="00000500000000000000" pitchFamily="2" charset="0"/>
                <a:cs typeface="Poppins" panose="00000500000000000000" pitchFamily="2" charset="0"/>
              </a:rPr>
              <a:t>Strategic Framework</a:t>
            </a:r>
          </a:p>
        </p:txBody>
      </p:sp>
    </p:spTree>
    <p:extLst>
      <p:ext uri="{BB962C8B-B14F-4D97-AF65-F5344CB8AC3E}">
        <p14:creationId xmlns:p14="http://schemas.microsoft.com/office/powerpoint/2010/main" val="2652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5FA96796-2765-EADE-6825-7C0AF2137933}"/>
              </a:ext>
            </a:extLst>
          </p:cNvPr>
          <p:cNvSpPr txBox="1"/>
          <p:nvPr/>
        </p:nvSpPr>
        <p:spPr>
          <a:xfrm>
            <a:off x="-39696" y="938418"/>
            <a:ext cx="1583703" cy="246221"/>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CASE</a:t>
            </a:r>
          </a:p>
        </p:txBody>
      </p:sp>
      <p:sp>
        <p:nvSpPr>
          <p:cNvPr id="41" name="TextBox 40">
            <a:extLst>
              <a:ext uri="{FF2B5EF4-FFF2-40B4-BE49-F238E27FC236}">
                <a16:creationId xmlns:a16="http://schemas.microsoft.com/office/drawing/2014/main" id="{934536FE-13DD-7B48-75E3-3AEC536A18AF}"/>
              </a:ext>
            </a:extLst>
          </p:cNvPr>
          <p:cNvSpPr txBox="1"/>
          <p:nvPr/>
        </p:nvSpPr>
        <p:spPr>
          <a:xfrm>
            <a:off x="-39696" y="2851981"/>
            <a:ext cx="1502517" cy="400110"/>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AIMS AND BENEFITS</a:t>
            </a:r>
          </a:p>
        </p:txBody>
      </p:sp>
      <p:sp>
        <p:nvSpPr>
          <p:cNvPr id="42" name="TextBox 41">
            <a:extLst>
              <a:ext uri="{FF2B5EF4-FFF2-40B4-BE49-F238E27FC236}">
                <a16:creationId xmlns:a16="http://schemas.microsoft.com/office/drawing/2014/main" id="{35D51D7B-DB04-D5AC-91F0-6BE808259D07}"/>
              </a:ext>
            </a:extLst>
          </p:cNvPr>
          <p:cNvSpPr txBox="1"/>
          <p:nvPr/>
        </p:nvSpPr>
        <p:spPr>
          <a:xfrm>
            <a:off x="-55411" y="6582217"/>
            <a:ext cx="1531380" cy="246221"/>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ACTIVITIES</a:t>
            </a:r>
          </a:p>
        </p:txBody>
      </p:sp>
      <p:sp>
        <p:nvSpPr>
          <p:cNvPr id="43" name="TextBox 42">
            <a:extLst>
              <a:ext uri="{FF2B5EF4-FFF2-40B4-BE49-F238E27FC236}">
                <a16:creationId xmlns:a16="http://schemas.microsoft.com/office/drawing/2014/main" id="{D7CACE34-1F98-ECBF-920A-E97DA782C71C}"/>
              </a:ext>
            </a:extLst>
          </p:cNvPr>
          <p:cNvSpPr txBox="1"/>
          <p:nvPr/>
        </p:nvSpPr>
        <p:spPr>
          <a:xfrm>
            <a:off x="-78426" y="8335606"/>
            <a:ext cx="1961999" cy="246221"/>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RESOURCES</a:t>
            </a:r>
          </a:p>
        </p:txBody>
      </p:sp>
      <p:graphicFrame>
        <p:nvGraphicFramePr>
          <p:cNvPr id="53" name="Table 52">
            <a:extLst>
              <a:ext uri="{FF2B5EF4-FFF2-40B4-BE49-F238E27FC236}">
                <a16:creationId xmlns:a16="http://schemas.microsoft.com/office/drawing/2014/main" id="{3FF7AD80-AB22-5B88-47A0-400B47728B3F}"/>
              </a:ext>
            </a:extLst>
          </p:cNvPr>
          <p:cNvGraphicFramePr>
            <a:graphicFrameLocks noGrp="1"/>
          </p:cNvGraphicFramePr>
          <p:nvPr>
            <p:extLst>
              <p:ext uri="{D42A27DB-BD31-4B8C-83A1-F6EECF244321}">
                <p14:modId xmlns:p14="http://schemas.microsoft.com/office/powerpoint/2010/main" val="566703073"/>
              </p:ext>
            </p:extLst>
          </p:nvPr>
        </p:nvGraphicFramePr>
        <p:xfrm>
          <a:off x="1071024" y="6615302"/>
          <a:ext cx="5639289" cy="1439493"/>
        </p:xfrm>
        <a:graphic>
          <a:graphicData uri="http://schemas.openxmlformats.org/drawingml/2006/table">
            <a:tbl>
              <a:tblPr bandRow="1">
                <a:tableStyleId>{F5AB1C69-6EDB-4FF4-983F-18BD219EF322}</a:tableStyleId>
              </a:tblPr>
              <a:tblGrid>
                <a:gridCol w="1059681">
                  <a:extLst>
                    <a:ext uri="{9D8B030D-6E8A-4147-A177-3AD203B41FA5}">
                      <a16:colId xmlns:a16="http://schemas.microsoft.com/office/drawing/2014/main" val="918199337"/>
                    </a:ext>
                  </a:extLst>
                </a:gridCol>
                <a:gridCol w="1674109">
                  <a:extLst>
                    <a:ext uri="{9D8B030D-6E8A-4147-A177-3AD203B41FA5}">
                      <a16:colId xmlns:a16="http://schemas.microsoft.com/office/drawing/2014/main" val="3652781164"/>
                    </a:ext>
                  </a:extLst>
                </a:gridCol>
                <a:gridCol w="1018131">
                  <a:extLst>
                    <a:ext uri="{9D8B030D-6E8A-4147-A177-3AD203B41FA5}">
                      <a16:colId xmlns:a16="http://schemas.microsoft.com/office/drawing/2014/main" val="3517802795"/>
                    </a:ext>
                  </a:extLst>
                </a:gridCol>
                <a:gridCol w="929301">
                  <a:extLst>
                    <a:ext uri="{9D8B030D-6E8A-4147-A177-3AD203B41FA5}">
                      <a16:colId xmlns:a16="http://schemas.microsoft.com/office/drawing/2014/main" val="2584580876"/>
                    </a:ext>
                  </a:extLst>
                </a:gridCol>
                <a:gridCol w="958067">
                  <a:extLst>
                    <a:ext uri="{9D8B030D-6E8A-4147-A177-3AD203B41FA5}">
                      <a16:colId xmlns:a16="http://schemas.microsoft.com/office/drawing/2014/main" val="2501457389"/>
                    </a:ext>
                  </a:extLst>
                </a:gridCol>
              </a:tblGrid>
              <a:tr h="740385">
                <a:tc>
                  <a:txBody>
                    <a:bodyPr/>
                    <a:lstStyle/>
                    <a:p>
                      <a:pPr>
                        <a:lnSpc>
                          <a:spcPct val="107000"/>
                        </a:lnSpc>
                        <a:spcAft>
                          <a:spcPts val="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Adults DPS’ </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(OA and LDMH)</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Maintain and strengthen multi agency partnerships (CQC, ICB, AQP)</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Targeted placing events</a:t>
                      </a:r>
                      <a:endParaRPr lang="en-GB" sz="900" kern="10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Block contracting</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Market engagement</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extLst>
                  <a:ext uri="{0D108BD9-81ED-4DB2-BD59-A6C34878D82A}">
                    <a16:rowId xmlns:a16="http://schemas.microsoft.com/office/drawing/2014/main" val="936258586"/>
                  </a:ext>
                </a:extLst>
              </a:tr>
              <a:tr h="699108">
                <a:tc>
                  <a:txBody>
                    <a:bodyPr/>
                    <a:lstStyle/>
                    <a:p>
                      <a:pPr>
                        <a:lnSpc>
                          <a:spcPct val="107000"/>
                        </a:lnSpc>
                        <a:spcAft>
                          <a:spcPts val="800"/>
                        </a:spcAft>
                      </a:pPr>
                      <a:r>
                        <a:rPr lang="en-GB" sz="900" kern="100">
                          <a:solidFill>
                            <a:srgbClr val="000000"/>
                          </a:solidFill>
                          <a:effectLst/>
                          <a:latin typeface="Poppins" panose="00000500000000000000" pitchFamily="2" charset="0"/>
                          <a:ea typeface="Calibri" panose="020F0502020204030204" pitchFamily="34" charset="0"/>
                          <a:cs typeface="Poppins" panose="00000500000000000000" pitchFamily="2" charset="0"/>
                        </a:rPr>
                        <a:t>Pan London benchmarking</a:t>
                      </a:r>
                      <a:endParaRPr lang="en-GB" sz="900" kern="10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Dedicated inflation management and market intervention strategies </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Quality assurance</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Analytics</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900" kern="100" dirty="0">
                          <a:solidFill>
                            <a:srgbClr val="000000"/>
                          </a:solidFill>
                          <a:effectLst/>
                          <a:latin typeface="Poppins" panose="00000500000000000000" pitchFamily="2" charset="0"/>
                          <a:ea typeface="Calibri" panose="020F0502020204030204" pitchFamily="34" charset="0"/>
                          <a:cs typeface="Poppins" panose="00000500000000000000" pitchFamily="2" charset="0"/>
                        </a:rPr>
                        <a:t>Purchasing focus on local suppliers </a:t>
                      </a:r>
                      <a:endParaRPr lang="en-GB" sz="900" kern="100" dirty="0">
                        <a:effectLst/>
                        <a:latin typeface="Poppins" panose="00000500000000000000" pitchFamily="2" charset="0"/>
                        <a:ea typeface="Calibri" panose="020F0502020204030204" pitchFamily="34" charset="0"/>
                        <a:cs typeface="Poppins" panose="00000500000000000000" pitchFamily="2" charset="0"/>
                      </a:endParaRPr>
                    </a:p>
                  </a:txBody>
                  <a:tcPr anchor="ctr"/>
                </a:tc>
                <a:extLst>
                  <a:ext uri="{0D108BD9-81ED-4DB2-BD59-A6C34878D82A}">
                    <a16:rowId xmlns:a16="http://schemas.microsoft.com/office/drawing/2014/main" val="4053931418"/>
                  </a:ext>
                </a:extLst>
              </a:tr>
            </a:tbl>
          </a:graphicData>
        </a:graphic>
      </p:graphicFrame>
      <p:pic>
        <p:nvPicPr>
          <p:cNvPr id="1024" name="Picture 1023">
            <a:extLst>
              <a:ext uri="{FF2B5EF4-FFF2-40B4-BE49-F238E27FC236}">
                <a16:creationId xmlns:a16="http://schemas.microsoft.com/office/drawing/2014/main" id="{25FCD471-DE08-5919-6A8E-BA596E059C00}"/>
              </a:ext>
            </a:extLst>
          </p:cNvPr>
          <p:cNvPicPr>
            <a:picLocks noChangeAspect="1"/>
          </p:cNvPicPr>
          <p:nvPr/>
        </p:nvPicPr>
        <p:blipFill>
          <a:blip r:embed="rId2"/>
          <a:stretch>
            <a:fillRect/>
          </a:stretch>
        </p:blipFill>
        <p:spPr>
          <a:xfrm>
            <a:off x="1048009" y="8395799"/>
            <a:ext cx="5666695" cy="658651"/>
          </a:xfrm>
          <a:prstGeom prst="rect">
            <a:avLst/>
          </a:prstGeom>
        </p:spPr>
      </p:pic>
      <p:sp>
        <p:nvSpPr>
          <p:cNvPr id="1026" name="Arrow: Right 1025">
            <a:extLst>
              <a:ext uri="{FF2B5EF4-FFF2-40B4-BE49-F238E27FC236}">
                <a16:creationId xmlns:a16="http://schemas.microsoft.com/office/drawing/2014/main" id="{B4C2BA9D-1F07-EC73-9DC1-829B4E237DFB}"/>
              </a:ext>
            </a:extLst>
          </p:cNvPr>
          <p:cNvSpPr/>
          <p:nvPr/>
        </p:nvSpPr>
        <p:spPr>
          <a:xfrm>
            <a:off x="137197" y="1139997"/>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Arrow: Right 1026">
            <a:extLst>
              <a:ext uri="{FF2B5EF4-FFF2-40B4-BE49-F238E27FC236}">
                <a16:creationId xmlns:a16="http://schemas.microsoft.com/office/drawing/2014/main" id="{670A31C3-4691-1D60-5D41-7A339189A10B}"/>
              </a:ext>
            </a:extLst>
          </p:cNvPr>
          <p:cNvSpPr/>
          <p:nvPr/>
        </p:nvSpPr>
        <p:spPr>
          <a:xfrm>
            <a:off x="137197" y="3221712"/>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Arrow: Right 1028">
            <a:extLst>
              <a:ext uri="{FF2B5EF4-FFF2-40B4-BE49-F238E27FC236}">
                <a16:creationId xmlns:a16="http://schemas.microsoft.com/office/drawing/2014/main" id="{7E760888-6AB9-C1E1-909C-618ED772964A}"/>
              </a:ext>
            </a:extLst>
          </p:cNvPr>
          <p:cNvSpPr/>
          <p:nvPr/>
        </p:nvSpPr>
        <p:spPr>
          <a:xfrm>
            <a:off x="121482" y="6799025"/>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Arrow: Right 1029">
            <a:extLst>
              <a:ext uri="{FF2B5EF4-FFF2-40B4-BE49-F238E27FC236}">
                <a16:creationId xmlns:a16="http://schemas.microsoft.com/office/drawing/2014/main" id="{2059D1F8-3A93-FE83-0E45-67DADCF0D8B6}"/>
              </a:ext>
            </a:extLst>
          </p:cNvPr>
          <p:cNvSpPr/>
          <p:nvPr/>
        </p:nvSpPr>
        <p:spPr>
          <a:xfrm>
            <a:off x="98467" y="8566099"/>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ardrop 18">
            <a:extLst>
              <a:ext uri="{FF2B5EF4-FFF2-40B4-BE49-F238E27FC236}">
                <a16:creationId xmlns:a16="http://schemas.microsoft.com/office/drawing/2014/main" id="{7111A1AE-5E68-F8A6-19C0-8CC271CCEC57}"/>
              </a:ext>
            </a:extLst>
          </p:cNvPr>
          <p:cNvSpPr/>
          <p:nvPr/>
        </p:nvSpPr>
        <p:spPr>
          <a:xfrm>
            <a:off x="1048009" y="8397984"/>
            <a:ext cx="673303" cy="641226"/>
          </a:xfrm>
          <a:prstGeom prst="teardrop">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ardrop 19">
            <a:extLst>
              <a:ext uri="{FF2B5EF4-FFF2-40B4-BE49-F238E27FC236}">
                <a16:creationId xmlns:a16="http://schemas.microsoft.com/office/drawing/2014/main" id="{0892C5BE-362E-9076-A42F-17EF2932193C}"/>
              </a:ext>
            </a:extLst>
          </p:cNvPr>
          <p:cNvSpPr/>
          <p:nvPr/>
        </p:nvSpPr>
        <p:spPr>
          <a:xfrm rot="10800000">
            <a:off x="6037010" y="8412284"/>
            <a:ext cx="673303" cy="641226"/>
          </a:xfrm>
          <a:prstGeom prst="teardrop">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5E34924-CBC7-7760-EE02-6CEDDB13A0C9}"/>
              </a:ext>
            </a:extLst>
          </p:cNvPr>
          <p:cNvSpPr txBox="1"/>
          <p:nvPr/>
        </p:nvSpPr>
        <p:spPr>
          <a:xfrm>
            <a:off x="1386404" y="8517724"/>
            <a:ext cx="1961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r>
              <a:rPr lang="en-GB" dirty="0"/>
              <a:t>1 FT Programme Lead </a:t>
            </a:r>
          </a:p>
          <a:p>
            <a:r>
              <a:rPr lang="en-GB" dirty="0"/>
              <a:t>0.3  Head of CA</a:t>
            </a:r>
          </a:p>
        </p:txBody>
      </p:sp>
      <p:sp>
        <p:nvSpPr>
          <p:cNvPr id="10" name="TextBox 9">
            <a:extLst>
              <a:ext uri="{FF2B5EF4-FFF2-40B4-BE49-F238E27FC236}">
                <a16:creationId xmlns:a16="http://schemas.microsoft.com/office/drawing/2014/main" id="{9A1AAA15-07FE-CEF4-8F87-E2F991A59ED9}"/>
              </a:ext>
            </a:extLst>
          </p:cNvPr>
          <p:cNvSpPr txBox="1"/>
          <p:nvPr/>
        </p:nvSpPr>
        <p:spPr>
          <a:xfrm>
            <a:off x="3654101" y="8532842"/>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r>
              <a:rPr lang="en-GB" dirty="0"/>
              <a:t>0.5 Contracts and Procurement Officer</a:t>
            </a:r>
          </a:p>
          <a:p>
            <a:r>
              <a:rPr lang="en-GB" dirty="0"/>
              <a:t>0.2 Commissioner</a:t>
            </a:r>
          </a:p>
        </p:txBody>
      </p:sp>
      <p:sp>
        <p:nvSpPr>
          <p:cNvPr id="22" name="TextBox 21">
            <a:extLst>
              <a:ext uri="{FF2B5EF4-FFF2-40B4-BE49-F238E27FC236}">
                <a16:creationId xmlns:a16="http://schemas.microsoft.com/office/drawing/2014/main" id="{A96AEA86-6AE7-845A-83E9-4B0A5557551B}"/>
              </a:ext>
            </a:extLst>
          </p:cNvPr>
          <p:cNvSpPr txBox="1"/>
          <p:nvPr/>
        </p:nvSpPr>
        <p:spPr>
          <a:xfrm>
            <a:off x="205153" y="191531"/>
            <a:ext cx="6286500" cy="400110"/>
          </a:xfrm>
          <a:prstGeom prst="rect">
            <a:avLst/>
          </a:prstGeom>
          <a:noFill/>
        </p:spPr>
        <p:txBody>
          <a:bodyPr wrap="square" rtlCol="0">
            <a:spAutoFit/>
          </a:bodyPr>
          <a:lstStyle/>
          <a:p>
            <a:r>
              <a:rPr lang="en-GB" sz="2000" b="1" dirty="0">
                <a:solidFill>
                  <a:schemeClr val="accent1"/>
                </a:solidFill>
                <a:latin typeface="Poppins" panose="00000500000000000000" pitchFamily="2" charset="0"/>
                <a:cs typeface="Poppins" panose="00000500000000000000" pitchFamily="2" charset="0"/>
              </a:rPr>
              <a:t>Adults Business plan on a page 2024/25</a:t>
            </a:r>
          </a:p>
        </p:txBody>
      </p:sp>
      <p:pic>
        <p:nvPicPr>
          <p:cNvPr id="2" name="Picture 1">
            <a:extLst>
              <a:ext uri="{FF2B5EF4-FFF2-40B4-BE49-F238E27FC236}">
                <a16:creationId xmlns:a16="http://schemas.microsoft.com/office/drawing/2014/main" id="{5228E3A8-AB7C-24EF-F478-CE507DB04A27}"/>
              </a:ext>
            </a:extLst>
          </p:cNvPr>
          <p:cNvPicPr>
            <a:picLocks noChangeAspect="1"/>
          </p:cNvPicPr>
          <p:nvPr/>
        </p:nvPicPr>
        <p:blipFill>
          <a:blip r:embed="rId3"/>
          <a:stretch>
            <a:fillRect/>
          </a:stretch>
        </p:blipFill>
        <p:spPr>
          <a:xfrm>
            <a:off x="1086739" y="2938859"/>
            <a:ext cx="5639289" cy="3395623"/>
          </a:xfrm>
          <a:prstGeom prst="rect">
            <a:avLst/>
          </a:prstGeom>
        </p:spPr>
      </p:pic>
      <p:sp>
        <p:nvSpPr>
          <p:cNvPr id="3" name="TextBox 2">
            <a:extLst>
              <a:ext uri="{FF2B5EF4-FFF2-40B4-BE49-F238E27FC236}">
                <a16:creationId xmlns:a16="http://schemas.microsoft.com/office/drawing/2014/main" id="{5BC352F8-B9A9-174B-0DE3-D80B33DF9383}"/>
              </a:ext>
            </a:extLst>
          </p:cNvPr>
          <p:cNvSpPr txBox="1"/>
          <p:nvPr/>
        </p:nvSpPr>
        <p:spPr>
          <a:xfrm>
            <a:off x="1074209" y="4148247"/>
            <a:ext cx="566434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pPr marL="171450" indent="-171450">
              <a:buFont typeface="Arial" panose="020B0604020202020204" pitchFamily="34" charset="0"/>
              <a:buChar char="•"/>
            </a:pPr>
            <a:r>
              <a:rPr lang="en-GB" sz="1100" dirty="0"/>
              <a:t>Lowest average prices for residential/ nursing placements in London </a:t>
            </a:r>
          </a:p>
          <a:p>
            <a:pPr marL="171450" indent="-171450">
              <a:buFont typeface="Arial" panose="020B0604020202020204" pitchFamily="34" charset="0"/>
              <a:buChar char="•"/>
            </a:pPr>
            <a:r>
              <a:rPr lang="en-GB" sz="1100" dirty="0"/>
              <a:t>Purchasing Vehicles used solely for NWL and to maximise NWL capacity</a:t>
            </a:r>
          </a:p>
          <a:p>
            <a:pPr marL="171450" indent="-171450">
              <a:buFont typeface="Arial" panose="020B0604020202020204" pitchFamily="34" charset="0"/>
              <a:buChar char="•"/>
            </a:pPr>
            <a:r>
              <a:rPr lang="en-GB" sz="1100" dirty="0"/>
              <a:t>Shared quality standard for SL</a:t>
            </a:r>
          </a:p>
          <a:p>
            <a:pPr marL="171450" indent="-171450">
              <a:buFont typeface="Arial" panose="020B0604020202020204" pitchFamily="34" charset="0"/>
              <a:buChar char="•"/>
            </a:pPr>
            <a:r>
              <a:rPr lang="en-GB" sz="1100" dirty="0"/>
              <a:t>Shared approach to residential/nursing quality concerns</a:t>
            </a:r>
          </a:p>
          <a:p>
            <a:pPr marL="171450" indent="-171450">
              <a:buFont typeface="Arial" panose="020B0604020202020204" pitchFamily="34" charset="0"/>
              <a:buChar char="•"/>
            </a:pPr>
            <a:r>
              <a:rPr lang="en-GB" sz="1100" dirty="0"/>
              <a:t>Collective approach to fee increases on new placements</a:t>
            </a:r>
          </a:p>
          <a:p>
            <a:pPr marL="171450" indent="-171450">
              <a:buFont typeface="Arial" panose="020B0604020202020204" pitchFamily="34" charset="0"/>
              <a:buChar char="•"/>
            </a:pPr>
            <a:r>
              <a:rPr lang="en-GB" sz="1100" dirty="0"/>
              <a:t>Shared model for managing fee uplifts widened to include ICB/AQP partners.</a:t>
            </a:r>
          </a:p>
          <a:p>
            <a:pPr marL="171450" indent="-171450">
              <a:buFont typeface="Arial" panose="020B0604020202020204" pitchFamily="34" charset="0"/>
              <a:buChar char="•"/>
            </a:pPr>
            <a:r>
              <a:rPr lang="en-GB" sz="1100" dirty="0"/>
              <a:t>Dedicated inflation management and market intervention strategies</a:t>
            </a:r>
          </a:p>
          <a:p>
            <a:pPr marL="171450" indent="-171450">
              <a:buFont typeface="Arial" panose="020B0604020202020204" pitchFamily="34" charset="0"/>
              <a:buChar char="•"/>
            </a:pPr>
            <a:r>
              <a:rPr lang="en-GB" sz="1100" dirty="0"/>
              <a:t>Block contracting opportunities </a:t>
            </a:r>
          </a:p>
          <a:p>
            <a:pPr marL="171450" indent="-171450">
              <a:buFont typeface="Arial" panose="020B0604020202020204" pitchFamily="34" charset="0"/>
              <a:buChar char="•"/>
            </a:pPr>
            <a:r>
              <a:rPr lang="en-GB" sz="1100" dirty="0"/>
              <a:t>Shared data dashboard</a:t>
            </a:r>
          </a:p>
          <a:p>
            <a:pPr marL="171450" indent="-171450">
              <a:buFont typeface="Arial" panose="020B0604020202020204" pitchFamily="34" charset="0"/>
              <a:buChar char="•"/>
            </a:pPr>
            <a:r>
              <a:rPr lang="en-GB" sz="1100" dirty="0"/>
              <a:t>Keeping WL spend in WL.</a:t>
            </a:r>
          </a:p>
          <a:p>
            <a:pPr marL="171450" indent="-171450">
              <a:buFont typeface="Arial" panose="020B0604020202020204" pitchFamily="34" charset="0"/>
              <a:buChar char="•"/>
            </a:pPr>
            <a:r>
              <a:rPr lang="en-GB" sz="1100" dirty="0"/>
              <a:t>Better outcomes and VFM for West London residents </a:t>
            </a:r>
          </a:p>
          <a:p>
            <a:pPr marL="171450" indent="-171450">
              <a:buFont typeface="Arial" panose="020B0604020202020204" pitchFamily="34" charset="0"/>
              <a:buChar char="•"/>
            </a:pPr>
            <a:r>
              <a:rPr lang="en-GB" sz="1100" dirty="0"/>
              <a:t>RLW – monitoring compliance </a:t>
            </a:r>
          </a:p>
          <a:p>
            <a:pPr marL="171450" indent="-171450">
              <a:buFont typeface="Arial" panose="020B0604020202020204" pitchFamily="34" charset="0"/>
              <a:buChar char="•"/>
            </a:pPr>
            <a:r>
              <a:rPr lang="en-GB" sz="1100" dirty="0"/>
              <a:t>Collective influence </a:t>
            </a:r>
          </a:p>
          <a:p>
            <a:pPr marL="171450" indent="-171450">
              <a:buFont typeface="Arial" panose="020B0604020202020204" pitchFamily="34" charset="0"/>
              <a:buChar char="•"/>
            </a:pPr>
            <a:r>
              <a:rPr lang="en-GB" sz="1100" dirty="0"/>
              <a:t>Shared approaches to market shaping, development and engagement</a:t>
            </a:r>
          </a:p>
        </p:txBody>
      </p:sp>
      <p:sp>
        <p:nvSpPr>
          <p:cNvPr id="4" name="Rectangle 5">
            <a:extLst>
              <a:ext uri="{FF2B5EF4-FFF2-40B4-BE49-F238E27FC236}">
                <a16:creationId xmlns:a16="http://schemas.microsoft.com/office/drawing/2014/main" id="{6877E5D9-2662-BCA7-B34C-B29331901671}"/>
              </a:ext>
            </a:extLst>
          </p:cNvPr>
          <p:cNvSpPr>
            <a:spLocks noChangeArrowheads="1"/>
          </p:cNvSpPr>
          <p:nvPr/>
        </p:nvSpPr>
        <p:spPr bwMode="auto">
          <a:xfrm>
            <a:off x="1125610" y="3174942"/>
            <a:ext cx="566434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1100" dirty="0">
                <a:solidFill>
                  <a:schemeClr val="bg1"/>
                </a:solidFill>
                <a:latin typeface="Poppins ExtraLight" panose="00000300000000000000" pitchFamily="2" charset="0"/>
                <a:ea typeface="Calibri" panose="020F0502020204030204" pitchFamily="34" charset="0"/>
                <a:cs typeface="Poppins ExtraLight" panose="00000300000000000000" pitchFamily="2" charset="0"/>
              </a:rPr>
              <a:t>The single market created in West London through our purchasing trends means that working collaboratively is the most effective approach to employ in enabling a robust response to market development.</a:t>
            </a:r>
          </a:p>
          <a:p>
            <a:pPr eaLnBrk="0" fontAlgn="base" hangingPunct="0">
              <a:spcBef>
                <a:spcPct val="0"/>
              </a:spcBef>
              <a:spcAft>
                <a:spcPct val="0"/>
              </a:spcAft>
            </a:pPr>
            <a:endParaRPr lang="en-GB" sz="1100" dirty="0">
              <a:solidFill>
                <a:schemeClr val="bg1"/>
              </a:solidFill>
              <a:latin typeface="Poppins ExtraLight" panose="00000300000000000000" pitchFamily="2" charset="0"/>
              <a:ea typeface="Calibri" panose="020F0502020204030204" pitchFamily="34" charset="0"/>
              <a:cs typeface="Poppins ExtraLight" panose="00000300000000000000" pitchFamily="2" charset="0"/>
            </a:endParaRPr>
          </a:p>
          <a:p>
            <a:pPr eaLnBrk="0" fontAlgn="base" hangingPunct="0">
              <a:spcBef>
                <a:spcPct val="0"/>
              </a:spcBef>
              <a:spcAft>
                <a:spcPct val="0"/>
              </a:spcAft>
            </a:pPr>
            <a:r>
              <a:rPr lang="en-GB" altLang="en-US" sz="1100" dirty="0">
                <a:solidFill>
                  <a:schemeClr val="bg1"/>
                </a:solidFill>
                <a:latin typeface="Poppins ExtraLight" panose="00000300000000000000" pitchFamily="2" charset="0"/>
                <a:ea typeface="Calibri" panose="020F0502020204030204" pitchFamily="34" charset="0"/>
                <a:cs typeface="Poppins ExtraLight" panose="00000300000000000000" pitchFamily="2" charset="0"/>
              </a:rPr>
              <a:t>Benefits include:</a:t>
            </a:r>
          </a:p>
        </p:txBody>
      </p:sp>
      <p:pic>
        <p:nvPicPr>
          <p:cNvPr id="5" name="Picture 4">
            <a:extLst>
              <a:ext uri="{FF2B5EF4-FFF2-40B4-BE49-F238E27FC236}">
                <a16:creationId xmlns:a16="http://schemas.microsoft.com/office/drawing/2014/main" id="{06908F6C-8738-4654-95A7-38CE17FC58B3}"/>
              </a:ext>
            </a:extLst>
          </p:cNvPr>
          <p:cNvPicPr>
            <a:picLocks noChangeAspect="1"/>
          </p:cNvPicPr>
          <p:nvPr/>
        </p:nvPicPr>
        <p:blipFill>
          <a:blip r:embed="rId4"/>
          <a:stretch>
            <a:fillRect/>
          </a:stretch>
        </p:blipFill>
        <p:spPr>
          <a:xfrm>
            <a:off x="1114992" y="913416"/>
            <a:ext cx="5627096" cy="1794921"/>
          </a:xfrm>
          <a:prstGeom prst="rect">
            <a:avLst/>
          </a:prstGeom>
        </p:spPr>
      </p:pic>
      <p:sp>
        <p:nvSpPr>
          <p:cNvPr id="6" name="Rectangle 5">
            <a:extLst>
              <a:ext uri="{FF2B5EF4-FFF2-40B4-BE49-F238E27FC236}">
                <a16:creationId xmlns:a16="http://schemas.microsoft.com/office/drawing/2014/main" id="{38F2C217-8AD9-2F65-55B2-76B3E857651C}"/>
              </a:ext>
            </a:extLst>
          </p:cNvPr>
          <p:cNvSpPr>
            <a:spLocks noChangeArrowheads="1"/>
          </p:cNvSpPr>
          <p:nvPr/>
        </p:nvSpPr>
        <p:spPr bwMode="auto">
          <a:xfrm>
            <a:off x="1194074" y="1057924"/>
            <a:ext cx="5527421"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1100" dirty="0">
                <a:solidFill>
                  <a:schemeClr val="bg1"/>
                </a:solidFill>
                <a:latin typeface="Poppins ExtraLight" panose="00000300000000000000" pitchFamily="2" charset="0"/>
                <a:ea typeface="Calibri" panose="020F0502020204030204" pitchFamily="34" charset="0"/>
                <a:cs typeface="Poppins ExtraLight" panose="00000300000000000000" pitchFamily="2" charset="0"/>
              </a:rPr>
              <a:t>People are living longer, with more complex conditions, and WLA boroughs are ‘older’ than average for London. We have seen 110,000 more requests for social care support in ‘21/22 than ‘15/16. The price local authorities must pay for care has increased exponentially. </a:t>
            </a:r>
          </a:p>
          <a:p>
            <a:pPr eaLnBrk="0" fontAlgn="base" hangingPunct="0">
              <a:spcBef>
                <a:spcPct val="0"/>
              </a:spcBef>
              <a:spcAft>
                <a:spcPct val="0"/>
              </a:spcAft>
            </a:pPr>
            <a:endParaRPr lang="en-GB" sz="1100" dirty="0">
              <a:solidFill>
                <a:schemeClr val="bg1"/>
              </a:solidFill>
              <a:latin typeface="Poppins ExtraLight" panose="00000300000000000000" pitchFamily="2" charset="0"/>
              <a:ea typeface="Calibri" panose="020F0502020204030204" pitchFamily="34" charset="0"/>
              <a:cs typeface="Poppins ExtraLight" panose="00000300000000000000" pitchFamily="2" charset="0"/>
            </a:endParaRPr>
          </a:p>
          <a:p>
            <a:pPr eaLnBrk="0" fontAlgn="base" hangingPunct="0">
              <a:spcBef>
                <a:spcPct val="0"/>
              </a:spcBef>
              <a:spcAft>
                <a:spcPct val="0"/>
              </a:spcAft>
            </a:pPr>
            <a:r>
              <a:rPr lang="en-GB" sz="1100" dirty="0">
                <a:solidFill>
                  <a:schemeClr val="bg1"/>
                </a:solidFill>
                <a:latin typeface="Poppins ExtraLight" panose="00000300000000000000" pitchFamily="2" charset="0"/>
                <a:ea typeface="Calibri" panose="020F0502020204030204" pitchFamily="34" charset="0"/>
                <a:cs typeface="Poppins ExtraLight" panose="00000300000000000000" pitchFamily="2" charset="0"/>
              </a:rPr>
              <a:t>Local is not just a borough’s boundaries; it extends across the sub-region. Using NWL regional partnerships to manage, shape and develop the market is key to managing the demand. It creates efficiencies and enables us to use our collective purchasing power in negotiating with the market. </a:t>
            </a:r>
          </a:p>
        </p:txBody>
      </p:sp>
    </p:spTree>
    <p:extLst>
      <p:ext uri="{BB962C8B-B14F-4D97-AF65-F5344CB8AC3E}">
        <p14:creationId xmlns:p14="http://schemas.microsoft.com/office/powerpoint/2010/main" val="2654805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65E01C-CEEA-A21C-788D-7B627F55B1DB}"/>
              </a:ext>
            </a:extLst>
          </p:cNvPr>
          <p:cNvSpPr/>
          <p:nvPr/>
        </p:nvSpPr>
        <p:spPr>
          <a:xfrm>
            <a:off x="5943600" y="8991600"/>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6C1577F-858A-4A3D-FFE2-E4B03A89C484}"/>
              </a:ext>
            </a:extLst>
          </p:cNvPr>
          <p:cNvPicPr>
            <a:picLocks noChangeAspect="1"/>
          </p:cNvPicPr>
          <p:nvPr/>
        </p:nvPicPr>
        <p:blipFill>
          <a:blip r:embed="rId2"/>
          <a:stretch>
            <a:fillRect/>
          </a:stretch>
        </p:blipFill>
        <p:spPr>
          <a:xfrm>
            <a:off x="1076364" y="8702896"/>
            <a:ext cx="5681964" cy="973178"/>
          </a:xfrm>
          <a:prstGeom prst="rect">
            <a:avLst/>
          </a:prstGeom>
        </p:spPr>
      </p:pic>
      <p:sp>
        <p:nvSpPr>
          <p:cNvPr id="39" name="TextBox 38">
            <a:extLst>
              <a:ext uri="{FF2B5EF4-FFF2-40B4-BE49-F238E27FC236}">
                <a16:creationId xmlns:a16="http://schemas.microsoft.com/office/drawing/2014/main" id="{5FA96796-2765-EADE-6825-7C0AF2137933}"/>
              </a:ext>
            </a:extLst>
          </p:cNvPr>
          <p:cNvSpPr txBox="1"/>
          <p:nvPr/>
        </p:nvSpPr>
        <p:spPr>
          <a:xfrm>
            <a:off x="-35163" y="496626"/>
            <a:ext cx="1583703" cy="246221"/>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CASE</a:t>
            </a:r>
          </a:p>
        </p:txBody>
      </p:sp>
      <p:sp>
        <p:nvSpPr>
          <p:cNvPr id="41" name="TextBox 40">
            <a:extLst>
              <a:ext uri="{FF2B5EF4-FFF2-40B4-BE49-F238E27FC236}">
                <a16:creationId xmlns:a16="http://schemas.microsoft.com/office/drawing/2014/main" id="{934536FE-13DD-7B48-75E3-3AEC536A18AF}"/>
              </a:ext>
            </a:extLst>
          </p:cNvPr>
          <p:cNvSpPr txBox="1"/>
          <p:nvPr/>
        </p:nvSpPr>
        <p:spPr>
          <a:xfrm>
            <a:off x="-35163" y="2316650"/>
            <a:ext cx="1502517" cy="400110"/>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AIMS AND BENEFITS</a:t>
            </a:r>
          </a:p>
        </p:txBody>
      </p:sp>
      <p:sp>
        <p:nvSpPr>
          <p:cNvPr id="42" name="TextBox 41">
            <a:extLst>
              <a:ext uri="{FF2B5EF4-FFF2-40B4-BE49-F238E27FC236}">
                <a16:creationId xmlns:a16="http://schemas.microsoft.com/office/drawing/2014/main" id="{35D51D7B-DB04-D5AC-91F0-6BE808259D07}"/>
              </a:ext>
            </a:extLst>
          </p:cNvPr>
          <p:cNvSpPr txBox="1"/>
          <p:nvPr/>
        </p:nvSpPr>
        <p:spPr>
          <a:xfrm>
            <a:off x="-35163" y="4823048"/>
            <a:ext cx="1531380" cy="246221"/>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ACTIVITIES</a:t>
            </a:r>
          </a:p>
        </p:txBody>
      </p:sp>
      <p:sp>
        <p:nvSpPr>
          <p:cNvPr id="43" name="TextBox 42">
            <a:extLst>
              <a:ext uri="{FF2B5EF4-FFF2-40B4-BE49-F238E27FC236}">
                <a16:creationId xmlns:a16="http://schemas.microsoft.com/office/drawing/2014/main" id="{D7CACE34-1F98-ECBF-920A-E97DA782C71C}"/>
              </a:ext>
            </a:extLst>
          </p:cNvPr>
          <p:cNvSpPr txBox="1"/>
          <p:nvPr/>
        </p:nvSpPr>
        <p:spPr>
          <a:xfrm>
            <a:off x="-35163" y="8453692"/>
            <a:ext cx="1961999" cy="246221"/>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RESOURCES</a:t>
            </a:r>
          </a:p>
        </p:txBody>
      </p:sp>
      <p:graphicFrame>
        <p:nvGraphicFramePr>
          <p:cNvPr id="53" name="Table 52">
            <a:extLst>
              <a:ext uri="{FF2B5EF4-FFF2-40B4-BE49-F238E27FC236}">
                <a16:creationId xmlns:a16="http://schemas.microsoft.com/office/drawing/2014/main" id="{3FF7AD80-AB22-5B88-47A0-400B47728B3F}"/>
              </a:ext>
            </a:extLst>
          </p:cNvPr>
          <p:cNvGraphicFramePr>
            <a:graphicFrameLocks noGrp="1"/>
          </p:cNvGraphicFramePr>
          <p:nvPr>
            <p:extLst>
              <p:ext uri="{D42A27DB-BD31-4B8C-83A1-F6EECF244321}">
                <p14:modId xmlns:p14="http://schemas.microsoft.com/office/powerpoint/2010/main" val="299388821"/>
              </p:ext>
            </p:extLst>
          </p:nvPr>
        </p:nvGraphicFramePr>
        <p:xfrm>
          <a:off x="1076364" y="5275825"/>
          <a:ext cx="5656142" cy="2461641"/>
        </p:xfrm>
        <a:graphic>
          <a:graphicData uri="http://schemas.openxmlformats.org/drawingml/2006/table">
            <a:tbl>
              <a:tblPr bandRow="1">
                <a:tableStyleId>{F5AB1C69-6EDB-4FF4-983F-18BD219EF322}</a:tableStyleId>
              </a:tblPr>
              <a:tblGrid>
                <a:gridCol w="1144710">
                  <a:extLst>
                    <a:ext uri="{9D8B030D-6E8A-4147-A177-3AD203B41FA5}">
                      <a16:colId xmlns:a16="http://schemas.microsoft.com/office/drawing/2014/main" val="918199337"/>
                    </a:ext>
                  </a:extLst>
                </a:gridCol>
                <a:gridCol w="1240350">
                  <a:extLst>
                    <a:ext uri="{9D8B030D-6E8A-4147-A177-3AD203B41FA5}">
                      <a16:colId xmlns:a16="http://schemas.microsoft.com/office/drawing/2014/main" val="3652781164"/>
                    </a:ext>
                  </a:extLst>
                </a:gridCol>
                <a:gridCol w="1188720">
                  <a:extLst>
                    <a:ext uri="{9D8B030D-6E8A-4147-A177-3AD203B41FA5}">
                      <a16:colId xmlns:a16="http://schemas.microsoft.com/office/drawing/2014/main" val="3517802795"/>
                    </a:ext>
                  </a:extLst>
                </a:gridCol>
                <a:gridCol w="954504">
                  <a:extLst>
                    <a:ext uri="{9D8B030D-6E8A-4147-A177-3AD203B41FA5}">
                      <a16:colId xmlns:a16="http://schemas.microsoft.com/office/drawing/2014/main" val="2584580876"/>
                    </a:ext>
                  </a:extLst>
                </a:gridCol>
                <a:gridCol w="1127858">
                  <a:extLst>
                    <a:ext uri="{9D8B030D-6E8A-4147-A177-3AD203B41FA5}">
                      <a16:colId xmlns:a16="http://schemas.microsoft.com/office/drawing/2014/main" val="2501457389"/>
                    </a:ext>
                  </a:extLst>
                </a:gridCol>
              </a:tblGrid>
              <a:tr h="783401">
                <a:tc>
                  <a:txBody>
                    <a:bodyPr/>
                    <a:lstStyle/>
                    <a:p>
                      <a:pPr>
                        <a:lnSpc>
                          <a:spcPct val="107000"/>
                        </a:lnSpc>
                        <a:spcAft>
                          <a:spcPts val="0"/>
                        </a:spcAft>
                      </a:pPr>
                      <a:r>
                        <a:rPr lang="en-GB" sz="900" kern="100" dirty="0">
                          <a:effectLst/>
                          <a:latin typeface="Poppins" panose="00000500000000000000" pitchFamily="2" charset="0"/>
                          <a:ea typeface="Calibri" panose="020F0502020204030204" pitchFamily="34" charset="0"/>
                          <a:cs typeface="Poppins" panose="00000500000000000000" pitchFamily="2" charset="0"/>
                        </a:rPr>
                        <a:t>Dynamic Purchasing Vehicles (IFA, Residential)</a:t>
                      </a:r>
                    </a:p>
                  </a:txBody>
                  <a:tcPr anchor="ctr"/>
                </a:tc>
                <a:tc>
                  <a:txBody>
                    <a:bodyPr/>
                    <a:lstStyle/>
                    <a:p>
                      <a:pPr>
                        <a:lnSpc>
                          <a:spcPct val="107000"/>
                        </a:lnSpc>
                        <a:spcAft>
                          <a:spcPts val="800"/>
                        </a:spcAft>
                      </a:pPr>
                      <a:r>
                        <a:rPr lang="en-GB" sz="900" kern="100" dirty="0">
                          <a:solidFill>
                            <a:schemeClr val="dk1"/>
                          </a:solidFill>
                          <a:effectLst/>
                          <a:latin typeface="Poppins" panose="00000500000000000000" pitchFamily="2" charset="0"/>
                          <a:ea typeface="+mn-ea"/>
                          <a:cs typeface="Poppins" panose="00000500000000000000" pitchFamily="2" charset="0"/>
                        </a:rPr>
                        <a:t>Dynamic Purchasing Vehicle Supported Accommodation </a:t>
                      </a:r>
                      <a:endParaRPr lang="en-GB" sz="9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marL="0" marR="0" lvl="0" indent="0" algn="l" defTabSz="914466" rtl="0" eaLnBrk="1" fontAlgn="auto" latinLnBrk="0" hangingPunct="1">
                        <a:lnSpc>
                          <a:spcPct val="107000"/>
                        </a:lnSpc>
                        <a:spcBef>
                          <a:spcPts val="0"/>
                        </a:spcBef>
                        <a:spcAft>
                          <a:spcPts val="800"/>
                        </a:spcAft>
                        <a:buClrTx/>
                        <a:buSzTx/>
                        <a:buFontTx/>
                        <a:buNone/>
                        <a:tabLst/>
                        <a:defRPr/>
                      </a:pPr>
                      <a:r>
                        <a:rPr lang="en-GB" sz="900" kern="100" dirty="0">
                          <a:effectLst/>
                          <a:latin typeface="Poppins" panose="00000500000000000000" pitchFamily="2" charset="0"/>
                          <a:ea typeface="Calibri" panose="020F0502020204030204" pitchFamily="34" charset="0"/>
                          <a:cs typeface="Poppins" panose="00000500000000000000" pitchFamily="2" charset="0"/>
                        </a:rPr>
                        <a:t>Contract Monitoring</a:t>
                      </a:r>
                    </a:p>
                  </a:txBody>
                  <a:tcPr anchor="ctr"/>
                </a:tc>
                <a:tc>
                  <a:txBody>
                    <a:bodyPr/>
                    <a:lstStyle/>
                    <a:p>
                      <a:pPr marL="0" marR="0" lvl="0" indent="0" algn="l" defTabSz="914466" rtl="0" eaLnBrk="1" fontAlgn="auto" latinLnBrk="0" hangingPunct="1">
                        <a:lnSpc>
                          <a:spcPct val="107000"/>
                        </a:lnSpc>
                        <a:spcBef>
                          <a:spcPts val="0"/>
                        </a:spcBef>
                        <a:spcAft>
                          <a:spcPts val="800"/>
                        </a:spcAft>
                        <a:buClrTx/>
                        <a:buSzTx/>
                        <a:buFontTx/>
                        <a:buNone/>
                        <a:tabLst/>
                        <a:defRPr/>
                      </a:pPr>
                      <a:r>
                        <a:rPr lang="en-GB" sz="900" kern="100" dirty="0">
                          <a:effectLst/>
                          <a:latin typeface="Poppins" panose="00000500000000000000" pitchFamily="2" charset="0"/>
                          <a:ea typeface="Calibri" panose="020F0502020204030204" pitchFamily="34" charset="0"/>
                          <a:cs typeface="Poppins" panose="00000500000000000000" pitchFamily="2" charset="0"/>
                        </a:rPr>
                        <a:t>Children’s Performance Returns</a:t>
                      </a:r>
                    </a:p>
                  </a:txBody>
                  <a:tcPr anchor="ctr"/>
                </a:tc>
                <a:tc>
                  <a:txBody>
                    <a:bodyPr/>
                    <a:lstStyle/>
                    <a:p>
                      <a:pPr marL="0" marR="0" lvl="0" indent="0" algn="l" defTabSz="914466" rtl="0" eaLnBrk="1" fontAlgn="auto" latinLnBrk="0" hangingPunct="1">
                        <a:lnSpc>
                          <a:spcPct val="107000"/>
                        </a:lnSpc>
                        <a:spcBef>
                          <a:spcPts val="0"/>
                        </a:spcBef>
                        <a:spcAft>
                          <a:spcPts val="800"/>
                        </a:spcAft>
                        <a:buClrTx/>
                        <a:buSzTx/>
                        <a:buFontTx/>
                        <a:buNone/>
                        <a:tabLst/>
                        <a:defRPr/>
                      </a:pPr>
                      <a:r>
                        <a:rPr lang="en-GB" sz="900" kern="100" dirty="0">
                          <a:solidFill>
                            <a:schemeClr val="dk1"/>
                          </a:solidFill>
                          <a:effectLst/>
                          <a:latin typeface="Poppins" panose="00000500000000000000" pitchFamily="2" charset="0"/>
                          <a:ea typeface="+mn-ea"/>
                          <a:cs typeface="Poppins" panose="00000500000000000000" pitchFamily="2" charset="0"/>
                        </a:rPr>
                        <a:t>Management of implementation of Ofsted regulation for </a:t>
                      </a:r>
                      <a:r>
                        <a:rPr lang="en-GB" sz="900" kern="100" dirty="0" err="1">
                          <a:solidFill>
                            <a:schemeClr val="dk1"/>
                          </a:solidFill>
                          <a:effectLst/>
                          <a:latin typeface="Poppins" panose="00000500000000000000" pitchFamily="2" charset="0"/>
                          <a:ea typeface="+mn-ea"/>
                          <a:cs typeface="Poppins" panose="00000500000000000000" pitchFamily="2" charset="0"/>
                        </a:rPr>
                        <a:t>SiL</a:t>
                      </a:r>
                      <a:r>
                        <a:rPr lang="en-GB" sz="900" kern="100" dirty="0">
                          <a:solidFill>
                            <a:schemeClr val="dk1"/>
                          </a:solidFill>
                          <a:effectLst/>
                          <a:latin typeface="Poppins" panose="00000500000000000000" pitchFamily="2" charset="0"/>
                          <a:ea typeface="+mn-ea"/>
                          <a:cs typeface="Poppins" panose="00000500000000000000" pitchFamily="2" charset="0"/>
                        </a:rPr>
                        <a:t> </a:t>
                      </a:r>
                    </a:p>
                  </a:txBody>
                  <a:tcPr anchor="ctr"/>
                </a:tc>
                <a:extLst>
                  <a:ext uri="{0D108BD9-81ED-4DB2-BD59-A6C34878D82A}">
                    <a16:rowId xmlns:a16="http://schemas.microsoft.com/office/drawing/2014/main" val="936258586"/>
                  </a:ext>
                </a:extLst>
              </a:tr>
              <a:tr h="601384">
                <a:tc>
                  <a:txBody>
                    <a:bodyPr/>
                    <a:lstStyle/>
                    <a:p>
                      <a:pPr marL="0" marR="0" lvl="0" indent="0" algn="l" defTabSz="914466" rtl="0" eaLnBrk="1" fontAlgn="auto" latinLnBrk="0" hangingPunct="1">
                        <a:lnSpc>
                          <a:spcPct val="107000"/>
                        </a:lnSpc>
                        <a:spcBef>
                          <a:spcPts val="0"/>
                        </a:spcBef>
                        <a:spcAft>
                          <a:spcPts val="0"/>
                        </a:spcAft>
                        <a:buClrTx/>
                        <a:buSzTx/>
                        <a:buFontTx/>
                        <a:buNone/>
                        <a:tabLst/>
                        <a:defRPr/>
                      </a:pPr>
                      <a:r>
                        <a:rPr lang="en-GB" sz="900" kern="100" dirty="0">
                          <a:solidFill>
                            <a:schemeClr val="dk1"/>
                          </a:solidFill>
                          <a:effectLst/>
                          <a:latin typeface="Poppins" panose="00000500000000000000" pitchFamily="2" charset="0"/>
                          <a:ea typeface="+mn-ea"/>
                          <a:cs typeface="Poppins" panose="00000500000000000000" pitchFamily="2" charset="0"/>
                        </a:rPr>
                        <a:t>Children’s semi-independent living accreditation </a:t>
                      </a:r>
                    </a:p>
                    <a:p>
                      <a:pPr marL="0" algn="l" defTabSz="914466" rtl="0" eaLnBrk="1" latinLnBrk="0" hangingPunct="1">
                        <a:lnSpc>
                          <a:spcPct val="107000"/>
                        </a:lnSpc>
                        <a:spcAft>
                          <a:spcPts val="0"/>
                        </a:spcAft>
                      </a:pPr>
                      <a:endParaRPr lang="en-GB" sz="900" kern="100" dirty="0">
                        <a:solidFill>
                          <a:schemeClr val="dk1"/>
                        </a:solidFill>
                        <a:effectLst/>
                        <a:latin typeface="Poppins" panose="00000500000000000000" pitchFamily="2" charset="0"/>
                        <a:ea typeface="+mn-ea"/>
                        <a:cs typeface="Poppins" panose="00000500000000000000" pitchFamily="2" charset="0"/>
                      </a:endParaRPr>
                    </a:p>
                  </a:txBody>
                  <a:tcPr anchor="ctr"/>
                </a:tc>
                <a:tc>
                  <a:txBody>
                    <a:bodyPr/>
                    <a:lstStyle/>
                    <a:p>
                      <a:pPr marL="0" algn="l" defTabSz="914466" rtl="0" eaLnBrk="1" latinLnBrk="0" hangingPunct="1">
                        <a:lnSpc>
                          <a:spcPct val="107000"/>
                        </a:lnSpc>
                        <a:spcAft>
                          <a:spcPts val="0"/>
                        </a:spcAft>
                      </a:pPr>
                      <a:r>
                        <a:rPr lang="en-GB" sz="900" kern="100" dirty="0">
                          <a:solidFill>
                            <a:schemeClr val="dk1"/>
                          </a:solidFill>
                          <a:effectLst/>
                          <a:latin typeface="Poppins" panose="00000500000000000000" pitchFamily="2" charset="0"/>
                          <a:ea typeface="+mn-ea"/>
                          <a:cs typeface="Poppins" panose="00000500000000000000" pitchFamily="2" charset="0"/>
                        </a:rPr>
                        <a:t>Children’s benefit realisation &amp; value optimisation </a:t>
                      </a:r>
                    </a:p>
                  </a:txBody>
                  <a:tcPr anchor="ctr"/>
                </a:tc>
                <a:tc>
                  <a:txBody>
                    <a:bodyPr/>
                    <a:lstStyle/>
                    <a:p>
                      <a:pPr marL="0" algn="l" defTabSz="914466" rtl="0" eaLnBrk="1" latinLnBrk="0" hangingPunct="1">
                        <a:lnSpc>
                          <a:spcPct val="107000"/>
                        </a:lnSpc>
                        <a:spcAft>
                          <a:spcPts val="0"/>
                        </a:spcAft>
                      </a:pPr>
                      <a:r>
                        <a:rPr lang="en-GB" sz="900" kern="100" dirty="0">
                          <a:solidFill>
                            <a:schemeClr val="dk1"/>
                          </a:solidFill>
                          <a:effectLst/>
                          <a:latin typeface="Poppins" panose="00000500000000000000" pitchFamily="2" charset="0"/>
                          <a:ea typeface="+mn-ea"/>
                          <a:cs typeface="Poppins" panose="00000500000000000000" pitchFamily="2" charset="0"/>
                        </a:rPr>
                        <a:t>Pan London Framework for residential parent and child assessments </a:t>
                      </a:r>
                    </a:p>
                  </a:txBody>
                  <a:tcPr anchor="ctr"/>
                </a:tc>
                <a:tc>
                  <a:txBody>
                    <a:bodyPr/>
                    <a:lstStyle/>
                    <a:p>
                      <a:pPr>
                        <a:lnSpc>
                          <a:spcPct val="107000"/>
                        </a:lnSpc>
                        <a:spcAft>
                          <a:spcPts val="800"/>
                        </a:spcAft>
                      </a:pPr>
                      <a:r>
                        <a:rPr lang="en-GB" sz="900" kern="100" dirty="0">
                          <a:solidFill>
                            <a:schemeClr val="dk1"/>
                          </a:solidFill>
                          <a:effectLst/>
                          <a:latin typeface="Poppins" panose="00000500000000000000" pitchFamily="2" charset="0"/>
                          <a:ea typeface="+mn-ea"/>
                          <a:cs typeface="Poppins" panose="00000500000000000000" pitchFamily="2" charset="0"/>
                        </a:rPr>
                        <a:t>Residential workforce project </a:t>
                      </a:r>
                    </a:p>
                  </a:txBody>
                  <a:tcPr anchor="ctr"/>
                </a:tc>
                <a:tc>
                  <a:txBody>
                    <a:bodyPr/>
                    <a:lstStyle/>
                    <a:p>
                      <a:pPr>
                        <a:lnSpc>
                          <a:spcPct val="107000"/>
                        </a:lnSpc>
                        <a:spcAft>
                          <a:spcPts val="800"/>
                        </a:spcAft>
                      </a:pPr>
                      <a:r>
                        <a:rPr lang="en-GB" sz="900" kern="100" dirty="0">
                          <a:solidFill>
                            <a:schemeClr val="dk1"/>
                          </a:solidFill>
                          <a:effectLst/>
                          <a:latin typeface="Poppins" panose="00000500000000000000" pitchFamily="2" charset="0"/>
                          <a:ea typeface="+mn-ea"/>
                          <a:cs typeface="Poppins" panose="00000500000000000000" pitchFamily="2" charset="0"/>
                        </a:rPr>
                        <a:t>Voluntary and third sector capacity project </a:t>
                      </a:r>
                    </a:p>
                  </a:txBody>
                  <a:tcPr anchor="ctr"/>
                </a:tc>
                <a:extLst>
                  <a:ext uri="{0D108BD9-81ED-4DB2-BD59-A6C34878D82A}">
                    <a16:rowId xmlns:a16="http://schemas.microsoft.com/office/drawing/2014/main" val="1311117828"/>
                  </a:ext>
                </a:extLst>
              </a:tr>
              <a:tr h="675848">
                <a:tc>
                  <a:txBody>
                    <a:bodyPr/>
                    <a:lstStyle/>
                    <a:p>
                      <a:pPr marL="0" marR="0" lvl="0" indent="0" algn="l" defTabSz="914466" rtl="0" eaLnBrk="1" fontAlgn="auto" latinLnBrk="0" hangingPunct="1">
                        <a:lnSpc>
                          <a:spcPct val="107000"/>
                        </a:lnSpc>
                        <a:spcBef>
                          <a:spcPts val="0"/>
                        </a:spcBef>
                        <a:spcAft>
                          <a:spcPts val="0"/>
                        </a:spcAft>
                        <a:buClrTx/>
                        <a:buSzTx/>
                        <a:buFontTx/>
                        <a:buNone/>
                        <a:tabLst/>
                        <a:defRPr/>
                      </a:pPr>
                      <a:r>
                        <a:rPr lang="en-GB" sz="900" kern="100" dirty="0">
                          <a:solidFill>
                            <a:schemeClr val="dk1"/>
                          </a:solidFill>
                          <a:effectLst/>
                          <a:latin typeface="Poppins" panose="00000500000000000000" pitchFamily="2" charset="0"/>
                          <a:ea typeface="+mn-ea"/>
                          <a:cs typeface="Poppins" panose="00000500000000000000" pitchFamily="2" charset="0"/>
                        </a:rPr>
                        <a:t>Retender the </a:t>
                      </a:r>
                      <a:r>
                        <a:rPr lang="en-GB" sz="900" kern="100" dirty="0" err="1">
                          <a:solidFill>
                            <a:schemeClr val="dk1"/>
                          </a:solidFill>
                          <a:effectLst/>
                          <a:latin typeface="Poppins" panose="00000500000000000000" pitchFamily="2" charset="0"/>
                          <a:ea typeface="+mn-ea"/>
                          <a:cs typeface="Poppins" panose="00000500000000000000" pitchFamily="2" charset="0"/>
                        </a:rPr>
                        <a:t>SiL</a:t>
                      </a:r>
                      <a:r>
                        <a:rPr lang="en-GB" sz="900" kern="100" dirty="0">
                          <a:solidFill>
                            <a:schemeClr val="dk1"/>
                          </a:solidFill>
                          <a:effectLst/>
                          <a:latin typeface="Poppins" panose="00000500000000000000" pitchFamily="2" charset="0"/>
                          <a:ea typeface="+mn-ea"/>
                          <a:cs typeface="Poppins" panose="00000500000000000000" pitchFamily="2" charset="0"/>
                        </a:rPr>
                        <a:t> DPVs </a:t>
                      </a:r>
                    </a:p>
                    <a:p>
                      <a:pPr marL="0" algn="l" defTabSz="914466" rtl="0" eaLnBrk="1" latinLnBrk="0" hangingPunct="1">
                        <a:lnSpc>
                          <a:spcPct val="107000"/>
                        </a:lnSpc>
                        <a:spcAft>
                          <a:spcPts val="0"/>
                        </a:spcAft>
                      </a:pPr>
                      <a:endParaRPr lang="en-GB" sz="900" kern="100" dirty="0">
                        <a:solidFill>
                          <a:schemeClr val="dk1"/>
                        </a:solidFill>
                        <a:effectLst/>
                        <a:latin typeface="Poppins" panose="00000500000000000000" pitchFamily="2" charset="0"/>
                        <a:ea typeface="+mn-ea"/>
                        <a:cs typeface="Poppins" panose="00000500000000000000" pitchFamily="2" charset="0"/>
                      </a:endParaRPr>
                    </a:p>
                  </a:txBody>
                  <a:tcPr anchor="ctr"/>
                </a:tc>
                <a:tc>
                  <a:txBody>
                    <a:bodyPr/>
                    <a:lstStyle/>
                    <a:p>
                      <a:pPr marL="0" marR="0" lvl="0" indent="0" algn="l" defTabSz="914466" rtl="0" eaLnBrk="1" fontAlgn="auto" latinLnBrk="0" hangingPunct="1">
                        <a:lnSpc>
                          <a:spcPct val="107000"/>
                        </a:lnSpc>
                        <a:spcBef>
                          <a:spcPts val="0"/>
                        </a:spcBef>
                        <a:spcAft>
                          <a:spcPts val="0"/>
                        </a:spcAft>
                        <a:buClrTx/>
                        <a:buSzTx/>
                        <a:buFontTx/>
                        <a:buNone/>
                        <a:tabLst/>
                        <a:defRPr/>
                      </a:pPr>
                      <a:r>
                        <a:rPr lang="en-GB" sz="900" kern="100" dirty="0">
                          <a:solidFill>
                            <a:schemeClr val="dk1"/>
                          </a:solidFill>
                          <a:effectLst/>
                          <a:latin typeface="Poppins" panose="00000500000000000000" pitchFamily="2" charset="0"/>
                          <a:ea typeface="+mn-ea"/>
                          <a:cs typeface="Poppins" panose="00000500000000000000" pitchFamily="2" charset="0"/>
                        </a:rPr>
                        <a:t>Children’s SEN alternative provision </a:t>
                      </a:r>
                    </a:p>
                  </a:txBody>
                  <a:tcPr anchor="ctr"/>
                </a:tc>
                <a:tc>
                  <a:txBody>
                    <a:bodyPr/>
                    <a:lstStyle/>
                    <a:p>
                      <a:pPr marL="0" marR="0" lvl="0" indent="0" algn="l" defTabSz="914466" rtl="0" eaLnBrk="1" fontAlgn="auto" latinLnBrk="0" hangingPunct="1">
                        <a:lnSpc>
                          <a:spcPct val="107000"/>
                        </a:lnSpc>
                        <a:spcBef>
                          <a:spcPts val="0"/>
                        </a:spcBef>
                        <a:spcAft>
                          <a:spcPts val="0"/>
                        </a:spcAft>
                        <a:buClrTx/>
                        <a:buSzTx/>
                        <a:buFontTx/>
                        <a:buNone/>
                        <a:tabLst/>
                        <a:defRPr/>
                      </a:pPr>
                      <a:r>
                        <a:rPr lang="en-GB" sz="900" kern="100" dirty="0">
                          <a:solidFill>
                            <a:schemeClr val="dk1"/>
                          </a:solidFill>
                          <a:effectLst/>
                          <a:latin typeface="Poppins" panose="00000500000000000000" pitchFamily="2" charset="0"/>
                          <a:ea typeface="+mn-ea"/>
                          <a:cs typeface="Poppins" panose="00000500000000000000" pitchFamily="2" charset="0"/>
                        </a:rPr>
                        <a:t>Develop new leaving care accommodation option in WL </a:t>
                      </a:r>
                    </a:p>
                  </a:txBody>
                  <a:tcPr anchor="ctr"/>
                </a:tc>
                <a:tc>
                  <a:txBody>
                    <a:bodyPr/>
                    <a:lstStyle/>
                    <a:p>
                      <a:pPr marL="0" marR="0" lvl="0" indent="0" algn="l" defTabSz="914466" rtl="0" eaLnBrk="1" fontAlgn="auto" latinLnBrk="0" hangingPunct="1">
                        <a:lnSpc>
                          <a:spcPct val="107000"/>
                        </a:lnSpc>
                        <a:spcBef>
                          <a:spcPts val="0"/>
                        </a:spcBef>
                        <a:spcAft>
                          <a:spcPts val="800"/>
                        </a:spcAft>
                        <a:buClrTx/>
                        <a:buSzTx/>
                        <a:buFontTx/>
                        <a:buNone/>
                        <a:tabLst/>
                        <a:defRPr/>
                      </a:pPr>
                      <a:r>
                        <a:rPr lang="en-GB" sz="900" kern="100" dirty="0">
                          <a:solidFill>
                            <a:schemeClr val="dk1"/>
                          </a:solidFill>
                          <a:effectLst/>
                          <a:latin typeface="Poppins" panose="00000500000000000000" pitchFamily="2" charset="0"/>
                          <a:ea typeface="+mn-ea"/>
                          <a:cs typeface="Poppins" panose="00000500000000000000" pitchFamily="2" charset="0"/>
                        </a:rPr>
                        <a:t>Annual SEN Fee Negotiations and analysis </a:t>
                      </a:r>
                    </a:p>
                  </a:txBody>
                  <a:tcPr anchor="ctr"/>
                </a:tc>
                <a:tc>
                  <a:txBody>
                    <a:bodyPr/>
                    <a:lstStyle/>
                    <a:p>
                      <a:pPr>
                        <a:lnSpc>
                          <a:spcPct val="107000"/>
                        </a:lnSpc>
                        <a:spcAft>
                          <a:spcPts val="800"/>
                        </a:spcAft>
                      </a:pPr>
                      <a:r>
                        <a:rPr lang="en-GB" sz="900" kern="100" dirty="0">
                          <a:effectLst/>
                          <a:latin typeface="Poppins" panose="00000500000000000000" pitchFamily="2" charset="0"/>
                          <a:ea typeface="Calibri" panose="020F0502020204030204" pitchFamily="34" charset="0"/>
                          <a:cs typeface="Poppins" panose="00000500000000000000" pitchFamily="2" charset="0"/>
                        </a:rPr>
                        <a:t>Identifying/co-ordinating collaborative grant funding opportunities</a:t>
                      </a:r>
                    </a:p>
                  </a:txBody>
                  <a:tcPr anchor="ctr"/>
                </a:tc>
                <a:extLst>
                  <a:ext uri="{0D108BD9-81ED-4DB2-BD59-A6C34878D82A}">
                    <a16:rowId xmlns:a16="http://schemas.microsoft.com/office/drawing/2014/main" val="4053931418"/>
                  </a:ext>
                </a:extLst>
              </a:tr>
            </a:tbl>
          </a:graphicData>
        </a:graphic>
      </p:graphicFrame>
      <p:sp>
        <p:nvSpPr>
          <p:cNvPr id="1026" name="Arrow: Right 1025">
            <a:extLst>
              <a:ext uri="{FF2B5EF4-FFF2-40B4-BE49-F238E27FC236}">
                <a16:creationId xmlns:a16="http://schemas.microsoft.com/office/drawing/2014/main" id="{B4C2BA9D-1F07-EC73-9DC1-829B4E237DFB}"/>
              </a:ext>
            </a:extLst>
          </p:cNvPr>
          <p:cNvSpPr/>
          <p:nvPr/>
        </p:nvSpPr>
        <p:spPr>
          <a:xfrm>
            <a:off x="141730" y="698205"/>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Arrow: Right 1026">
            <a:extLst>
              <a:ext uri="{FF2B5EF4-FFF2-40B4-BE49-F238E27FC236}">
                <a16:creationId xmlns:a16="http://schemas.microsoft.com/office/drawing/2014/main" id="{670A31C3-4691-1D60-5D41-7A339189A10B}"/>
              </a:ext>
            </a:extLst>
          </p:cNvPr>
          <p:cNvSpPr/>
          <p:nvPr/>
        </p:nvSpPr>
        <p:spPr>
          <a:xfrm>
            <a:off x="141730" y="2686381"/>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Arrow: Right 1028">
            <a:extLst>
              <a:ext uri="{FF2B5EF4-FFF2-40B4-BE49-F238E27FC236}">
                <a16:creationId xmlns:a16="http://schemas.microsoft.com/office/drawing/2014/main" id="{7E760888-6AB9-C1E1-909C-618ED772964A}"/>
              </a:ext>
            </a:extLst>
          </p:cNvPr>
          <p:cNvSpPr/>
          <p:nvPr/>
        </p:nvSpPr>
        <p:spPr>
          <a:xfrm>
            <a:off x="141730" y="5039856"/>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Arrow: Right 1029">
            <a:extLst>
              <a:ext uri="{FF2B5EF4-FFF2-40B4-BE49-F238E27FC236}">
                <a16:creationId xmlns:a16="http://schemas.microsoft.com/office/drawing/2014/main" id="{2059D1F8-3A93-FE83-0E45-67DADCF0D8B6}"/>
              </a:ext>
            </a:extLst>
          </p:cNvPr>
          <p:cNvSpPr/>
          <p:nvPr/>
        </p:nvSpPr>
        <p:spPr>
          <a:xfrm>
            <a:off x="141730" y="8684185"/>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5E34924-CBC7-7760-EE02-6CEDDB13A0C9}"/>
              </a:ext>
            </a:extLst>
          </p:cNvPr>
          <p:cNvSpPr txBox="1"/>
          <p:nvPr/>
        </p:nvSpPr>
        <p:spPr>
          <a:xfrm>
            <a:off x="1220862" y="8832122"/>
            <a:ext cx="282166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r>
              <a:rPr lang="en-GB" dirty="0"/>
              <a:t>1x Head of Commissioning</a:t>
            </a:r>
          </a:p>
          <a:p>
            <a:r>
              <a:rPr lang="en-GB" dirty="0"/>
              <a:t>1x Team Manager – Contract Manager </a:t>
            </a:r>
          </a:p>
          <a:p>
            <a:r>
              <a:rPr lang="en-GB" dirty="0"/>
              <a:t>2x Commissioning Managers</a:t>
            </a:r>
          </a:p>
          <a:p>
            <a:r>
              <a:rPr lang="en-GB" dirty="0"/>
              <a:t>2x Children’s Services Contract Managers </a:t>
            </a:r>
          </a:p>
          <a:p>
            <a:endParaRPr lang="en-GB" dirty="0"/>
          </a:p>
        </p:txBody>
      </p:sp>
      <p:sp>
        <p:nvSpPr>
          <p:cNvPr id="10" name="TextBox 9">
            <a:extLst>
              <a:ext uri="{FF2B5EF4-FFF2-40B4-BE49-F238E27FC236}">
                <a16:creationId xmlns:a16="http://schemas.microsoft.com/office/drawing/2014/main" id="{9A1AAA15-07FE-CEF4-8F87-E2F991A59ED9}"/>
              </a:ext>
            </a:extLst>
          </p:cNvPr>
          <p:cNvSpPr txBox="1"/>
          <p:nvPr/>
        </p:nvSpPr>
        <p:spPr>
          <a:xfrm>
            <a:off x="4042525" y="8884874"/>
            <a:ext cx="300933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r>
              <a:rPr lang="en-GB" dirty="0"/>
              <a:t>2x Quality Assurance Support Officers </a:t>
            </a:r>
          </a:p>
          <a:p>
            <a:r>
              <a:rPr lang="en-GB" dirty="0"/>
              <a:t>2x Contract and Procurement Officers</a:t>
            </a:r>
          </a:p>
          <a:p>
            <a:r>
              <a:rPr lang="en-GB" dirty="0"/>
              <a:t>0.8x SEN Service Delivery Lead</a:t>
            </a:r>
          </a:p>
          <a:p>
            <a:r>
              <a:rPr lang="en-GB" dirty="0"/>
              <a:t> </a:t>
            </a:r>
          </a:p>
        </p:txBody>
      </p:sp>
      <p:sp>
        <p:nvSpPr>
          <p:cNvPr id="22" name="TextBox 21">
            <a:extLst>
              <a:ext uri="{FF2B5EF4-FFF2-40B4-BE49-F238E27FC236}">
                <a16:creationId xmlns:a16="http://schemas.microsoft.com/office/drawing/2014/main" id="{A96AEA86-6AE7-845A-83E9-4B0A5557551B}"/>
              </a:ext>
            </a:extLst>
          </p:cNvPr>
          <p:cNvSpPr txBox="1"/>
          <p:nvPr/>
        </p:nvSpPr>
        <p:spPr>
          <a:xfrm>
            <a:off x="248416" y="78064"/>
            <a:ext cx="6286500" cy="400110"/>
          </a:xfrm>
          <a:prstGeom prst="rect">
            <a:avLst/>
          </a:prstGeom>
          <a:noFill/>
        </p:spPr>
        <p:txBody>
          <a:bodyPr wrap="square" rtlCol="0">
            <a:spAutoFit/>
          </a:bodyPr>
          <a:lstStyle/>
          <a:p>
            <a:r>
              <a:rPr lang="en-GB" sz="2000" b="1" dirty="0">
                <a:solidFill>
                  <a:schemeClr val="accent1"/>
                </a:solidFill>
                <a:latin typeface="Poppins" panose="00000500000000000000" pitchFamily="2" charset="0"/>
                <a:cs typeface="Poppins" panose="00000500000000000000" pitchFamily="2" charset="0"/>
              </a:rPr>
              <a:t>Children’s Business plan on a page 2024/25</a:t>
            </a:r>
          </a:p>
        </p:txBody>
      </p:sp>
      <p:pic>
        <p:nvPicPr>
          <p:cNvPr id="2" name="Picture 1">
            <a:extLst>
              <a:ext uri="{FF2B5EF4-FFF2-40B4-BE49-F238E27FC236}">
                <a16:creationId xmlns:a16="http://schemas.microsoft.com/office/drawing/2014/main" id="{5228E3A8-AB7C-24EF-F478-CE507DB04A27}"/>
              </a:ext>
            </a:extLst>
          </p:cNvPr>
          <p:cNvPicPr>
            <a:picLocks noChangeAspect="1"/>
          </p:cNvPicPr>
          <p:nvPr/>
        </p:nvPicPr>
        <p:blipFill>
          <a:blip r:embed="rId3"/>
          <a:stretch>
            <a:fillRect/>
          </a:stretch>
        </p:blipFill>
        <p:spPr>
          <a:xfrm>
            <a:off x="1091272" y="2403530"/>
            <a:ext cx="5639289" cy="2450589"/>
          </a:xfrm>
          <a:prstGeom prst="rect">
            <a:avLst/>
          </a:prstGeom>
        </p:spPr>
      </p:pic>
      <p:sp>
        <p:nvSpPr>
          <p:cNvPr id="3" name="TextBox 2">
            <a:extLst>
              <a:ext uri="{FF2B5EF4-FFF2-40B4-BE49-F238E27FC236}">
                <a16:creationId xmlns:a16="http://schemas.microsoft.com/office/drawing/2014/main" id="{5BC352F8-B9A9-174B-0DE3-D80B33DF9383}"/>
              </a:ext>
            </a:extLst>
          </p:cNvPr>
          <p:cNvSpPr txBox="1"/>
          <p:nvPr/>
        </p:nvSpPr>
        <p:spPr>
          <a:xfrm>
            <a:off x="1157626" y="3020831"/>
            <a:ext cx="5611666" cy="185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pPr marL="171450" lvl="0" indent="-171450">
              <a:lnSpc>
                <a:spcPct val="115000"/>
              </a:lnSpc>
              <a:buFont typeface="Arial" panose="020B0604020202020204" pitchFamily="34" charset="0"/>
              <a:buChar char="•"/>
            </a:pPr>
            <a:r>
              <a:rPr lang="en-GB" sz="900" dirty="0">
                <a:effectLst/>
                <a:latin typeface="Poppins" panose="00000500000000000000" pitchFamily="2" charset="0"/>
                <a:cs typeface="Poppins" panose="00000500000000000000" pitchFamily="2" charset="0"/>
              </a:rPr>
              <a:t>local authorities are better able to transform services that deliver maximum value for users</a:t>
            </a:r>
          </a:p>
          <a:p>
            <a:pPr marL="171450" lvl="0" indent="-171450">
              <a:lnSpc>
                <a:spcPct val="115000"/>
              </a:lnSpc>
              <a:buFont typeface="Arial" panose="020B0604020202020204" pitchFamily="34" charset="0"/>
              <a:buChar char="•"/>
            </a:pPr>
            <a:r>
              <a:rPr lang="en-GB" sz="900" dirty="0">
                <a:effectLst/>
                <a:latin typeface="Poppins" panose="00000500000000000000" pitchFamily="2" charset="0"/>
                <a:cs typeface="Poppins" panose="00000500000000000000" pitchFamily="2" charset="0"/>
              </a:rPr>
              <a:t>local authorities are better able to achieve improvements in quality and value for money</a:t>
            </a:r>
          </a:p>
          <a:p>
            <a:pPr marL="171450" lvl="0" indent="-171450">
              <a:lnSpc>
                <a:spcPct val="115000"/>
              </a:lnSpc>
              <a:buFont typeface="Arial" panose="020B0604020202020204" pitchFamily="34" charset="0"/>
              <a:buChar char="•"/>
            </a:pPr>
            <a:r>
              <a:rPr lang="en-GB" sz="900" dirty="0">
                <a:effectLst/>
                <a:latin typeface="Poppins" panose="00000500000000000000" pitchFamily="2" charset="0"/>
                <a:cs typeface="Poppins" panose="00000500000000000000" pitchFamily="2" charset="0"/>
              </a:rPr>
              <a:t>To realise efficiencies, financial savings</a:t>
            </a:r>
            <a:r>
              <a:rPr lang="en-GB" sz="900" dirty="0">
                <a:latin typeface="Poppins" panose="00000500000000000000" pitchFamily="2" charset="0"/>
                <a:cs typeface="Poppins" panose="00000500000000000000" pitchFamily="2" charset="0"/>
              </a:rPr>
              <a:t> </a:t>
            </a:r>
            <a:r>
              <a:rPr lang="en-GB" sz="900" dirty="0">
                <a:effectLst/>
                <a:latin typeface="Poppins" panose="00000500000000000000" pitchFamily="2" charset="0"/>
                <a:cs typeface="Poppins" panose="00000500000000000000" pitchFamily="2" charset="0"/>
              </a:rPr>
              <a:t>and cost avoidance generated by dynamic purchasing, fee-negotiations and programme activity</a:t>
            </a:r>
          </a:p>
          <a:p>
            <a:pPr marL="171450" lvl="0" indent="-171450">
              <a:lnSpc>
                <a:spcPct val="115000"/>
              </a:lnSpc>
              <a:buFont typeface="Arial" panose="020B0604020202020204" pitchFamily="34" charset="0"/>
              <a:buChar char="•"/>
            </a:pPr>
            <a:r>
              <a:rPr lang="en-GB" sz="900" dirty="0">
                <a:effectLst/>
                <a:latin typeface="Poppins" panose="00000500000000000000" pitchFamily="2" charset="0"/>
                <a:cs typeface="Poppins" panose="00000500000000000000" pitchFamily="2" charset="0"/>
              </a:rPr>
              <a:t>local authorities can manage out poor-quality provision and shape markets that have excess supply, so that markets and providers better meet the needs of children and do so locally</a:t>
            </a:r>
          </a:p>
          <a:p>
            <a:pPr marL="171450" lvl="0" indent="-171450">
              <a:lnSpc>
                <a:spcPct val="115000"/>
              </a:lnSpc>
              <a:buFont typeface="Arial" panose="020B0604020202020204" pitchFamily="34" charset="0"/>
              <a:buChar char="•"/>
            </a:pPr>
            <a:r>
              <a:rPr lang="en-GB" sz="900" dirty="0">
                <a:latin typeface="Poppins" panose="00000500000000000000" pitchFamily="2" charset="0"/>
                <a:cs typeface="Poppins" panose="00000500000000000000" pitchFamily="2" charset="0"/>
              </a:rPr>
              <a:t>t</a:t>
            </a:r>
            <a:r>
              <a:rPr lang="en-GB" sz="900" dirty="0">
                <a:effectLst/>
                <a:latin typeface="Poppins" panose="00000500000000000000" pitchFamily="2" charset="0"/>
                <a:cs typeface="Poppins" panose="00000500000000000000" pitchFamily="2" charset="0"/>
              </a:rPr>
              <a:t>hat an increased number of supported children can live close to home in the right, financially sustainable provision</a:t>
            </a:r>
          </a:p>
          <a:p>
            <a:pPr marL="171450" lvl="0" indent="-171450">
              <a:lnSpc>
                <a:spcPct val="115000"/>
              </a:lnSpc>
              <a:spcAft>
                <a:spcPts val="1000"/>
              </a:spcAft>
              <a:buFont typeface="Arial" panose="020B0604020202020204" pitchFamily="34" charset="0"/>
              <a:buChar char="•"/>
            </a:pPr>
            <a:r>
              <a:rPr lang="en-GB" sz="900" dirty="0">
                <a:latin typeface="Poppins" panose="00000500000000000000" pitchFamily="2" charset="0"/>
                <a:cs typeface="Poppins" panose="00000500000000000000" pitchFamily="2" charset="0"/>
              </a:rPr>
              <a:t>t</a:t>
            </a:r>
            <a:r>
              <a:rPr lang="en-GB" sz="900" dirty="0">
                <a:effectLst/>
                <a:latin typeface="Poppins" panose="00000500000000000000" pitchFamily="2" charset="0"/>
                <a:cs typeface="Poppins" panose="00000500000000000000" pitchFamily="2" charset="0"/>
              </a:rPr>
              <a:t>hat local authorities are provided with better data, technology, training, and provider engagement models</a:t>
            </a:r>
          </a:p>
        </p:txBody>
      </p:sp>
      <p:sp>
        <p:nvSpPr>
          <p:cNvPr id="4" name="Rectangle 5">
            <a:extLst>
              <a:ext uri="{FF2B5EF4-FFF2-40B4-BE49-F238E27FC236}">
                <a16:creationId xmlns:a16="http://schemas.microsoft.com/office/drawing/2014/main" id="{6877E5D9-2662-BCA7-B34C-B29331901671}"/>
              </a:ext>
            </a:extLst>
          </p:cNvPr>
          <p:cNvSpPr>
            <a:spLocks noChangeArrowheads="1"/>
          </p:cNvSpPr>
          <p:nvPr/>
        </p:nvSpPr>
        <p:spPr bwMode="auto">
          <a:xfrm>
            <a:off x="1157625" y="2478351"/>
            <a:ext cx="55274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900" b="1" dirty="0">
                <a:solidFill>
                  <a:schemeClr val="bg1"/>
                </a:solidFill>
                <a:latin typeface="Poppins" panose="00000500000000000000" pitchFamily="2" charset="0"/>
                <a:cs typeface="Poppins" panose="00000500000000000000" pitchFamily="2" charset="0"/>
              </a:rPr>
              <a:t>The aim: </a:t>
            </a:r>
            <a:r>
              <a:rPr lang="en-GB" sz="900" dirty="0">
                <a:solidFill>
                  <a:schemeClr val="bg1"/>
                </a:solidFill>
                <a:latin typeface="Poppins" panose="00000500000000000000" pitchFamily="2" charset="0"/>
                <a:cs typeface="Poppins" panose="00000500000000000000" pitchFamily="2" charset="0"/>
              </a:rPr>
              <a:t>Partnership working to provide better quality care and value for money for our local authorities, and the best outcomes for the most vulnerable children.</a:t>
            </a:r>
            <a:endParaRPr lang="en-GB" altLang="en-US" sz="900" dirty="0">
              <a:solidFill>
                <a:schemeClr val="bg1"/>
              </a:solidFill>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06908F6C-8738-4654-95A7-38CE17FC58B3}"/>
              </a:ext>
            </a:extLst>
          </p:cNvPr>
          <p:cNvPicPr>
            <a:picLocks noChangeAspect="1"/>
          </p:cNvPicPr>
          <p:nvPr/>
        </p:nvPicPr>
        <p:blipFill>
          <a:blip r:embed="rId4"/>
          <a:stretch>
            <a:fillRect/>
          </a:stretch>
        </p:blipFill>
        <p:spPr>
          <a:xfrm>
            <a:off x="1119525" y="471624"/>
            <a:ext cx="5627096" cy="1832487"/>
          </a:xfrm>
          <a:prstGeom prst="rect">
            <a:avLst/>
          </a:prstGeom>
        </p:spPr>
      </p:pic>
      <p:sp>
        <p:nvSpPr>
          <p:cNvPr id="6" name="Rectangle 5">
            <a:extLst>
              <a:ext uri="{FF2B5EF4-FFF2-40B4-BE49-F238E27FC236}">
                <a16:creationId xmlns:a16="http://schemas.microsoft.com/office/drawing/2014/main" id="{38F2C217-8AD9-2F65-55B2-76B3E857651C}"/>
              </a:ext>
            </a:extLst>
          </p:cNvPr>
          <p:cNvSpPr>
            <a:spLocks noChangeArrowheads="1"/>
          </p:cNvSpPr>
          <p:nvPr/>
        </p:nvSpPr>
        <p:spPr bwMode="auto">
          <a:xfrm>
            <a:off x="1198607" y="533786"/>
            <a:ext cx="5527421" cy="172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15000"/>
              </a:lnSpc>
            </a:pPr>
            <a:r>
              <a:rPr lang="en-GB" sz="800" dirty="0">
                <a:solidFill>
                  <a:schemeClr val="bg1"/>
                </a:solidFill>
                <a:latin typeface="Poppins" panose="00000500000000000000" pitchFamily="2" charset="0"/>
                <a:cs typeface="Poppins" panose="00000500000000000000" pitchFamily="2" charset="0"/>
              </a:rPr>
              <a:t>West London continues to have significant challenges in the placing of children in good quality, appropriate and local placements at a reasonable cost that lead to the best outcomes.</a:t>
            </a:r>
          </a:p>
          <a:p>
            <a:pPr>
              <a:lnSpc>
                <a:spcPct val="115000"/>
              </a:lnSpc>
            </a:pPr>
            <a:endParaRPr lang="en-GB" sz="800" dirty="0">
              <a:solidFill>
                <a:schemeClr val="bg1"/>
              </a:solidFill>
              <a:latin typeface="Poppins" panose="00000500000000000000" pitchFamily="2" charset="0"/>
              <a:cs typeface="Poppins" panose="00000500000000000000" pitchFamily="2" charset="0"/>
            </a:endParaRPr>
          </a:p>
          <a:p>
            <a:pPr>
              <a:lnSpc>
                <a:spcPct val="115000"/>
              </a:lnSpc>
            </a:pPr>
            <a:r>
              <a:rPr lang="en-GB" sz="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The children’s programme is tackling the following challenges</a:t>
            </a:r>
          </a:p>
          <a:p>
            <a:pPr marL="342900" lvl="0" indent="-342900">
              <a:lnSpc>
                <a:spcPct val="115000"/>
              </a:lnSpc>
              <a:buFont typeface="Symbol" panose="05050102010706020507" pitchFamily="18" charset="2"/>
              <a:buChar char=""/>
            </a:pPr>
            <a:r>
              <a:rPr lang="en-GB" sz="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The complex market of supply and demand which crosses borough boundaries</a:t>
            </a:r>
          </a:p>
          <a:p>
            <a:pPr marL="342900" lvl="0" indent="-342900">
              <a:lnSpc>
                <a:spcPct val="115000"/>
              </a:lnSpc>
              <a:buFont typeface="Symbol" panose="05050102010706020507" pitchFamily="18" charset="2"/>
              <a:buChar char=""/>
            </a:pPr>
            <a:r>
              <a:rPr lang="en-GB" sz="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Substantial gaps in the social care workforce</a:t>
            </a:r>
          </a:p>
          <a:p>
            <a:pPr marL="342900" lvl="0" indent="-342900">
              <a:lnSpc>
                <a:spcPct val="115000"/>
              </a:lnSpc>
              <a:buFont typeface="Symbol" panose="05050102010706020507" pitchFamily="18" charset="2"/>
              <a:buChar char=""/>
            </a:pPr>
            <a:r>
              <a:rPr lang="en-GB" sz="800" dirty="0">
                <a:solidFill>
                  <a:schemeClr val="bg1"/>
                </a:solidFill>
                <a:latin typeface="Poppins" panose="00000500000000000000" pitchFamily="2" charset="0"/>
                <a:ea typeface="Calibri" panose="020F0502020204030204" pitchFamily="34" charset="0"/>
                <a:cs typeface="Poppins" panose="00000500000000000000" pitchFamily="2" charset="0"/>
              </a:rPr>
              <a:t>M</a:t>
            </a:r>
            <a:r>
              <a:rPr lang="en-GB" sz="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arket insufficiencies and failures which exacerbate inequalities for our most vulnerable children</a:t>
            </a:r>
          </a:p>
          <a:p>
            <a:pPr marL="342900" lvl="0" indent="-342900">
              <a:lnSpc>
                <a:spcPct val="115000"/>
              </a:lnSpc>
              <a:spcAft>
                <a:spcPts val="1000"/>
              </a:spcAft>
              <a:buFont typeface="Symbol" panose="05050102010706020507" pitchFamily="18" charset="2"/>
              <a:buChar char=""/>
            </a:pPr>
            <a:r>
              <a:rPr lang="en-GB" sz="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Quality of provision and value for money</a:t>
            </a:r>
          </a:p>
          <a:p>
            <a:r>
              <a:rPr lang="en-GB" sz="800" dirty="0">
                <a:solidFill>
                  <a:schemeClr val="bg1"/>
                </a:solidFill>
                <a:effectLst/>
                <a:latin typeface="Poppins" panose="00000500000000000000" pitchFamily="2" charset="0"/>
                <a:ea typeface="Calibri" panose="020F0502020204030204" pitchFamily="34" charset="0"/>
                <a:cs typeface="Poppins" panose="00000500000000000000" pitchFamily="2" charset="0"/>
              </a:rPr>
              <a:t>There is not one solution that can deliver the above.  The children’s programme includes several workstreams, some of which are/will be delivered directly by the CA, others we are heavily involved in but which are being led /delivered by others, and some the CA are using their position to directly influence</a:t>
            </a:r>
            <a:r>
              <a:rPr lang="en-GB" sz="800" dirty="0">
                <a:solidFill>
                  <a:schemeClr val="bg1"/>
                </a:solidFill>
                <a:latin typeface="Poppins" panose="00000500000000000000" pitchFamily="2" charset="0"/>
                <a:ea typeface="Calibri" panose="020F0502020204030204" pitchFamily="34" charset="0"/>
                <a:cs typeface="Poppins" panose="00000500000000000000" pitchFamily="2" charset="0"/>
              </a:rPr>
              <a:t>. </a:t>
            </a:r>
          </a:p>
        </p:txBody>
      </p:sp>
      <p:sp>
        <p:nvSpPr>
          <p:cNvPr id="9" name="TextBox 8">
            <a:extLst>
              <a:ext uri="{FF2B5EF4-FFF2-40B4-BE49-F238E27FC236}">
                <a16:creationId xmlns:a16="http://schemas.microsoft.com/office/drawing/2014/main" id="{C9E839F9-6F4C-AA01-9129-2F25C1561E05}"/>
              </a:ext>
            </a:extLst>
          </p:cNvPr>
          <p:cNvSpPr txBox="1"/>
          <p:nvPr/>
        </p:nvSpPr>
        <p:spPr>
          <a:xfrm>
            <a:off x="1157625" y="2865505"/>
            <a:ext cx="503455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800" b="1">
                <a:solidFill>
                  <a:schemeClr val="bg1"/>
                </a:solidFill>
                <a:latin typeface="Poppins" panose="00000500000000000000" pitchFamily="2" charset="0"/>
                <a:cs typeface="Poppins" panose="00000500000000000000" pitchFamily="2" charset="0"/>
              </a:defRPr>
            </a:lvl1pPr>
          </a:lstStyle>
          <a:p>
            <a:r>
              <a:rPr lang="en-GB" sz="900" dirty="0"/>
              <a:t>The benefits: </a:t>
            </a:r>
            <a:r>
              <a:rPr lang="en-GB" sz="900" b="0" dirty="0"/>
              <a:t>Collaboration, collective purchasing power and influence, to ensure: </a:t>
            </a:r>
          </a:p>
        </p:txBody>
      </p:sp>
      <p:graphicFrame>
        <p:nvGraphicFramePr>
          <p:cNvPr id="12" name="Table 11">
            <a:extLst>
              <a:ext uri="{FF2B5EF4-FFF2-40B4-BE49-F238E27FC236}">
                <a16:creationId xmlns:a16="http://schemas.microsoft.com/office/drawing/2014/main" id="{925A0C80-1414-9F6E-34B1-5D350E0BF809}"/>
              </a:ext>
            </a:extLst>
          </p:cNvPr>
          <p:cNvGraphicFramePr>
            <a:graphicFrameLocks noGrp="1"/>
          </p:cNvGraphicFramePr>
          <p:nvPr/>
        </p:nvGraphicFramePr>
        <p:xfrm>
          <a:off x="1082844" y="7959347"/>
          <a:ext cx="5643183" cy="527050"/>
        </p:xfrm>
        <a:graphic>
          <a:graphicData uri="http://schemas.openxmlformats.org/drawingml/2006/table">
            <a:tbl>
              <a:tblPr bandRow="1">
                <a:tableStyleId>{00A15C55-8517-42AA-B614-E9B94910E393}</a:tableStyleId>
              </a:tblPr>
              <a:tblGrid>
                <a:gridCol w="1652736">
                  <a:extLst>
                    <a:ext uri="{9D8B030D-6E8A-4147-A177-3AD203B41FA5}">
                      <a16:colId xmlns:a16="http://schemas.microsoft.com/office/drawing/2014/main" val="918199337"/>
                    </a:ext>
                  </a:extLst>
                </a:gridCol>
                <a:gridCol w="2113397">
                  <a:extLst>
                    <a:ext uri="{9D8B030D-6E8A-4147-A177-3AD203B41FA5}">
                      <a16:colId xmlns:a16="http://schemas.microsoft.com/office/drawing/2014/main" val="3652781164"/>
                    </a:ext>
                  </a:extLst>
                </a:gridCol>
                <a:gridCol w="1877050">
                  <a:extLst>
                    <a:ext uri="{9D8B030D-6E8A-4147-A177-3AD203B41FA5}">
                      <a16:colId xmlns:a16="http://schemas.microsoft.com/office/drawing/2014/main" val="3517802795"/>
                    </a:ext>
                  </a:extLst>
                </a:gridCol>
              </a:tblGrid>
              <a:tr h="395412">
                <a:tc>
                  <a:txBody>
                    <a:bodyPr/>
                    <a:lstStyle/>
                    <a:p>
                      <a:pPr marL="0" marR="0" lvl="0" indent="0" algn="l" defTabSz="914466" rtl="0" eaLnBrk="1" fontAlgn="auto" latinLnBrk="0" hangingPunct="1">
                        <a:lnSpc>
                          <a:spcPct val="107000"/>
                        </a:lnSpc>
                        <a:spcBef>
                          <a:spcPts val="0"/>
                        </a:spcBef>
                        <a:spcAft>
                          <a:spcPts val="0"/>
                        </a:spcAft>
                        <a:buClrTx/>
                        <a:buSzTx/>
                        <a:buFontTx/>
                        <a:buNone/>
                        <a:tabLst/>
                        <a:defRPr/>
                      </a:pPr>
                      <a:r>
                        <a:rPr lang="en-GB" sz="900" kern="100" dirty="0">
                          <a:solidFill>
                            <a:schemeClr val="dk1"/>
                          </a:solidFill>
                          <a:effectLst/>
                          <a:latin typeface="Poppins" panose="00000500000000000000" pitchFamily="2" charset="0"/>
                          <a:cs typeface="Poppins" panose="00000500000000000000" pitchFamily="2" charset="0"/>
                        </a:rPr>
                        <a:t>Children’s residential development in West London </a:t>
                      </a:r>
                      <a:endParaRPr lang="en-GB" sz="900" kern="100" dirty="0">
                        <a:solidFill>
                          <a:schemeClr val="dk1"/>
                        </a:solidFill>
                        <a:effectLst/>
                        <a:latin typeface="Poppins" panose="00000500000000000000" pitchFamily="2" charset="0"/>
                        <a:ea typeface="+mn-ea"/>
                        <a:cs typeface="Poppins" panose="00000500000000000000" pitchFamily="2" charset="0"/>
                      </a:endParaRPr>
                    </a:p>
                  </a:txBody>
                  <a:tcPr anchor="ctr"/>
                </a:tc>
                <a:tc>
                  <a:txBody>
                    <a:bodyPr/>
                    <a:lstStyle/>
                    <a:p>
                      <a:pPr marL="0" marR="0" lvl="0" indent="0" algn="l" defTabSz="914466" rtl="0" eaLnBrk="1" fontAlgn="auto" latinLnBrk="0" hangingPunct="1">
                        <a:lnSpc>
                          <a:spcPct val="107000"/>
                        </a:lnSpc>
                        <a:spcBef>
                          <a:spcPts val="0"/>
                        </a:spcBef>
                        <a:spcAft>
                          <a:spcPts val="0"/>
                        </a:spcAft>
                        <a:buClrTx/>
                        <a:buSzTx/>
                        <a:buFontTx/>
                        <a:buNone/>
                        <a:tabLst/>
                        <a:defRPr/>
                      </a:pPr>
                      <a:r>
                        <a:rPr lang="en-GB" sz="900" kern="100" dirty="0">
                          <a:solidFill>
                            <a:schemeClr val="dk1"/>
                          </a:solidFill>
                          <a:effectLst/>
                          <a:latin typeface="Poppins" panose="00000500000000000000" pitchFamily="2" charset="0"/>
                          <a:cs typeface="Poppins" panose="00000500000000000000" pitchFamily="2" charset="0"/>
                        </a:rPr>
                        <a:t>Increasing the recruitment and retention of local foster carers </a:t>
                      </a:r>
                      <a:endParaRPr lang="en-GB" sz="900" kern="100" dirty="0">
                        <a:solidFill>
                          <a:schemeClr val="dk1"/>
                        </a:solidFill>
                        <a:effectLst/>
                        <a:latin typeface="Poppins" panose="00000500000000000000" pitchFamily="2" charset="0"/>
                        <a:ea typeface="+mn-ea"/>
                        <a:cs typeface="Poppins" panose="00000500000000000000" pitchFamily="2" charset="0"/>
                      </a:endParaRPr>
                    </a:p>
                  </a:txBody>
                  <a:tcPr anchor="ctr"/>
                </a:tc>
                <a:tc>
                  <a:txBody>
                    <a:bodyPr/>
                    <a:lstStyle/>
                    <a:p>
                      <a:pPr marL="0" marR="0" lvl="0" indent="0" algn="l" defTabSz="914466" rtl="0" eaLnBrk="1" fontAlgn="auto" latinLnBrk="0" hangingPunct="1">
                        <a:lnSpc>
                          <a:spcPct val="107000"/>
                        </a:lnSpc>
                        <a:spcBef>
                          <a:spcPts val="0"/>
                        </a:spcBef>
                        <a:spcAft>
                          <a:spcPts val="800"/>
                        </a:spcAft>
                        <a:buClrTx/>
                        <a:buSzTx/>
                        <a:buFontTx/>
                        <a:buNone/>
                        <a:tabLst/>
                        <a:defRPr/>
                      </a:pPr>
                      <a:r>
                        <a:rPr lang="en-GB" sz="900" kern="100" dirty="0">
                          <a:solidFill>
                            <a:schemeClr val="dk1"/>
                          </a:solidFill>
                          <a:effectLst/>
                          <a:latin typeface="Poppins" panose="00000500000000000000" pitchFamily="2" charset="0"/>
                          <a:cs typeface="Poppins" panose="00000500000000000000" pitchFamily="2" charset="0"/>
                        </a:rPr>
                        <a:t>Collaborative commissioning </a:t>
                      </a:r>
                      <a:endParaRPr lang="en-GB" sz="900" kern="100" dirty="0">
                        <a:solidFill>
                          <a:schemeClr val="dk1"/>
                        </a:solidFill>
                        <a:effectLst/>
                        <a:latin typeface="Poppins" panose="00000500000000000000" pitchFamily="2" charset="0"/>
                        <a:ea typeface="+mn-ea"/>
                        <a:cs typeface="Poppins" panose="00000500000000000000" pitchFamily="2" charset="0"/>
                      </a:endParaRPr>
                    </a:p>
                  </a:txBody>
                  <a:tcPr anchor="ctr"/>
                </a:tc>
                <a:extLst>
                  <a:ext uri="{0D108BD9-81ED-4DB2-BD59-A6C34878D82A}">
                    <a16:rowId xmlns:a16="http://schemas.microsoft.com/office/drawing/2014/main" val="936258586"/>
                  </a:ext>
                </a:extLst>
              </a:tr>
            </a:tbl>
          </a:graphicData>
        </a:graphic>
      </p:graphicFrame>
      <p:sp>
        <p:nvSpPr>
          <p:cNvPr id="14" name="TextBox 13">
            <a:extLst>
              <a:ext uri="{FF2B5EF4-FFF2-40B4-BE49-F238E27FC236}">
                <a16:creationId xmlns:a16="http://schemas.microsoft.com/office/drawing/2014/main" id="{F37FA336-A845-6FA9-2B65-9B211C52760F}"/>
              </a:ext>
            </a:extLst>
          </p:cNvPr>
          <p:cNvSpPr txBox="1"/>
          <p:nvPr/>
        </p:nvSpPr>
        <p:spPr>
          <a:xfrm>
            <a:off x="998220" y="7732275"/>
            <a:ext cx="5727807" cy="246221"/>
          </a:xfrm>
          <a:prstGeom prst="rect">
            <a:avLst/>
          </a:prstGeom>
          <a:noFill/>
        </p:spPr>
        <p:txBody>
          <a:bodyPr wrap="square">
            <a:spAutoFit/>
          </a:bodyPr>
          <a:lstStyle>
            <a:defPPr>
              <a:defRPr lang="en-US"/>
            </a:defPPr>
            <a:lvl1pPr>
              <a:defRPr sz="1000" b="1">
                <a:latin typeface="Poppins" panose="00000500000000000000" pitchFamily="2" charset="0"/>
                <a:cs typeface="Poppins" panose="00000500000000000000" pitchFamily="2" charset="0"/>
              </a:defRPr>
            </a:lvl1pPr>
          </a:lstStyle>
          <a:p>
            <a:r>
              <a:rPr lang="en-GB" dirty="0"/>
              <a:t>Programmes delivered by LAs in partnership with Commissioning Alliance -</a:t>
            </a:r>
          </a:p>
        </p:txBody>
      </p:sp>
      <p:sp>
        <p:nvSpPr>
          <p:cNvPr id="15" name="TextBox 14">
            <a:extLst>
              <a:ext uri="{FF2B5EF4-FFF2-40B4-BE49-F238E27FC236}">
                <a16:creationId xmlns:a16="http://schemas.microsoft.com/office/drawing/2014/main" id="{DB69C461-A8B2-D4D5-E3FE-AEA9E3A9D7E1}"/>
              </a:ext>
            </a:extLst>
          </p:cNvPr>
          <p:cNvSpPr txBox="1"/>
          <p:nvPr/>
        </p:nvSpPr>
        <p:spPr>
          <a:xfrm>
            <a:off x="1056989" y="5037263"/>
            <a:ext cx="5727807" cy="246221"/>
          </a:xfrm>
          <a:prstGeom prst="rect">
            <a:avLst/>
          </a:prstGeom>
          <a:noFill/>
        </p:spPr>
        <p:txBody>
          <a:bodyPr wrap="square">
            <a:spAutoFit/>
          </a:bodyPr>
          <a:lstStyle/>
          <a:p>
            <a:r>
              <a:rPr lang="en-GB" sz="1000" b="1" dirty="0">
                <a:latin typeface="Poppins" panose="00000500000000000000" pitchFamily="2" charset="0"/>
                <a:cs typeface="Poppins" panose="00000500000000000000" pitchFamily="2" charset="0"/>
              </a:rPr>
              <a:t>Programmes delivered directly by Commissioning Alliance - </a:t>
            </a:r>
            <a:endParaRPr lang="en-GB"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41713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65E01C-CEEA-A21C-788D-7B627F55B1DB}"/>
              </a:ext>
            </a:extLst>
          </p:cNvPr>
          <p:cNvSpPr/>
          <p:nvPr/>
        </p:nvSpPr>
        <p:spPr>
          <a:xfrm>
            <a:off x="5943600" y="8991600"/>
            <a:ext cx="9144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36C1577F-858A-4A3D-FFE2-E4B03A89C484}"/>
              </a:ext>
            </a:extLst>
          </p:cNvPr>
          <p:cNvPicPr>
            <a:picLocks noChangeAspect="1"/>
          </p:cNvPicPr>
          <p:nvPr/>
        </p:nvPicPr>
        <p:blipFill>
          <a:blip r:embed="rId2"/>
          <a:stretch>
            <a:fillRect/>
          </a:stretch>
        </p:blipFill>
        <p:spPr>
          <a:xfrm>
            <a:off x="1076364" y="8702896"/>
            <a:ext cx="5681964" cy="973178"/>
          </a:xfrm>
          <a:prstGeom prst="rect">
            <a:avLst/>
          </a:prstGeom>
        </p:spPr>
      </p:pic>
      <p:sp>
        <p:nvSpPr>
          <p:cNvPr id="39" name="TextBox 38">
            <a:extLst>
              <a:ext uri="{FF2B5EF4-FFF2-40B4-BE49-F238E27FC236}">
                <a16:creationId xmlns:a16="http://schemas.microsoft.com/office/drawing/2014/main" id="{5FA96796-2765-EADE-6825-7C0AF2137933}"/>
              </a:ext>
            </a:extLst>
          </p:cNvPr>
          <p:cNvSpPr txBox="1"/>
          <p:nvPr/>
        </p:nvSpPr>
        <p:spPr>
          <a:xfrm>
            <a:off x="-35163" y="496626"/>
            <a:ext cx="1583703" cy="246221"/>
          </a:xfrm>
          <a:prstGeom prst="rect">
            <a:avLst/>
          </a:prstGeom>
          <a:noFill/>
        </p:spPr>
        <p:txBody>
          <a:bodyPr wrap="square" rtlCol="0">
            <a:spAutoFit/>
          </a:bodyPr>
          <a:lstStyle/>
          <a:p>
            <a:r>
              <a:rPr lang="en-GB" sz="1000">
                <a:latin typeface="Poppins ExtraBold" panose="00000900000000000000" pitchFamily="2" charset="0"/>
                <a:cs typeface="Poppins ExtraBold" panose="00000900000000000000" pitchFamily="2" charset="0"/>
              </a:rPr>
              <a:t>THE CASE</a:t>
            </a:r>
          </a:p>
        </p:txBody>
      </p:sp>
      <p:sp>
        <p:nvSpPr>
          <p:cNvPr id="41" name="TextBox 40">
            <a:extLst>
              <a:ext uri="{FF2B5EF4-FFF2-40B4-BE49-F238E27FC236}">
                <a16:creationId xmlns:a16="http://schemas.microsoft.com/office/drawing/2014/main" id="{934536FE-13DD-7B48-75E3-3AEC536A18AF}"/>
              </a:ext>
            </a:extLst>
          </p:cNvPr>
          <p:cNvSpPr txBox="1"/>
          <p:nvPr/>
        </p:nvSpPr>
        <p:spPr>
          <a:xfrm>
            <a:off x="-35163" y="2166819"/>
            <a:ext cx="1502517" cy="400110"/>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AIMS AND BENEFITS</a:t>
            </a:r>
          </a:p>
        </p:txBody>
      </p:sp>
      <p:sp>
        <p:nvSpPr>
          <p:cNvPr id="42" name="TextBox 41">
            <a:extLst>
              <a:ext uri="{FF2B5EF4-FFF2-40B4-BE49-F238E27FC236}">
                <a16:creationId xmlns:a16="http://schemas.microsoft.com/office/drawing/2014/main" id="{35D51D7B-DB04-D5AC-91F0-6BE808259D07}"/>
              </a:ext>
            </a:extLst>
          </p:cNvPr>
          <p:cNvSpPr txBox="1"/>
          <p:nvPr/>
        </p:nvSpPr>
        <p:spPr>
          <a:xfrm>
            <a:off x="-35163" y="5073048"/>
            <a:ext cx="1531380" cy="246221"/>
          </a:xfrm>
          <a:prstGeom prst="rect">
            <a:avLst/>
          </a:prstGeom>
          <a:noFill/>
        </p:spPr>
        <p:txBody>
          <a:bodyPr wrap="square" rtlCol="0">
            <a:spAutoFit/>
          </a:bodyPr>
          <a:lstStyle/>
          <a:p>
            <a:r>
              <a:rPr lang="en-GB" sz="1000">
                <a:latin typeface="Poppins ExtraBold" panose="00000900000000000000" pitchFamily="2" charset="0"/>
                <a:cs typeface="Poppins ExtraBold" panose="00000900000000000000" pitchFamily="2" charset="0"/>
              </a:rPr>
              <a:t>THE ACTIVITIES</a:t>
            </a:r>
          </a:p>
        </p:txBody>
      </p:sp>
      <p:sp>
        <p:nvSpPr>
          <p:cNvPr id="43" name="TextBox 42">
            <a:extLst>
              <a:ext uri="{FF2B5EF4-FFF2-40B4-BE49-F238E27FC236}">
                <a16:creationId xmlns:a16="http://schemas.microsoft.com/office/drawing/2014/main" id="{D7CACE34-1F98-ECBF-920A-E97DA782C71C}"/>
              </a:ext>
            </a:extLst>
          </p:cNvPr>
          <p:cNvSpPr txBox="1"/>
          <p:nvPr/>
        </p:nvSpPr>
        <p:spPr>
          <a:xfrm>
            <a:off x="-35163" y="8453692"/>
            <a:ext cx="1961999" cy="246221"/>
          </a:xfrm>
          <a:prstGeom prst="rect">
            <a:avLst/>
          </a:prstGeom>
          <a:noFill/>
        </p:spPr>
        <p:txBody>
          <a:bodyPr wrap="square" rtlCol="0">
            <a:spAutoFit/>
          </a:bodyPr>
          <a:lstStyle/>
          <a:p>
            <a:r>
              <a:rPr lang="en-GB" sz="1000">
                <a:latin typeface="Poppins ExtraBold" panose="00000900000000000000" pitchFamily="2" charset="0"/>
                <a:cs typeface="Poppins ExtraBold" panose="00000900000000000000" pitchFamily="2" charset="0"/>
              </a:rPr>
              <a:t>THE RESOURCES</a:t>
            </a:r>
          </a:p>
        </p:txBody>
      </p:sp>
      <p:graphicFrame>
        <p:nvGraphicFramePr>
          <p:cNvPr id="53" name="Table 52">
            <a:extLst>
              <a:ext uri="{FF2B5EF4-FFF2-40B4-BE49-F238E27FC236}">
                <a16:creationId xmlns:a16="http://schemas.microsoft.com/office/drawing/2014/main" id="{3FF7AD80-AB22-5B88-47A0-400B47728B3F}"/>
              </a:ext>
            </a:extLst>
          </p:cNvPr>
          <p:cNvGraphicFramePr>
            <a:graphicFrameLocks noGrp="1"/>
          </p:cNvGraphicFramePr>
          <p:nvPr>
            <p:extLst>
              <p:ext uri="{D42A27DB-BD31-4B8C-83A1-F6EECF244321}">
                <p14:modId xmlns:p14="http://schemas.microsoft.com/office/powerpoint/2010/main" val="2882123368"/>
              </p:ext>
            </p:extLst>
          </p:nvPr>
        </p:nvGraphicFramePr>
        <p:xfrm>
          <a:off x="1052541" y="5497691"/>
          <a:ext cx="5677931" cy="609029"/>
        </p:xfrm>
        <a:graphic>
          <a:graphicData uri="http://schemas.openxmlformats.org/drawingml/2006/table">
            <a:tbl>
              <a:tblPr bandRow="1">
                <a:tableStyleId>{F5AB1C69-6EDB-4FF4-983F-18BD219EF322}</a:tableStyleId>
              </a:tblPr>
              <a:tblGrid>
                <a:gridCol w="946441">
                  <a:extLst>
                    <a:ext uri="{9D8B030D-6E8A-4147-A177-3AD203B41FA5}">
                      <a16:colId xmlns:a16="http://schemas.microsoft.com/office/drawing/2014/main" val="2741809891"/>
                    </a:ext>
                  </a:extLst>
                </a:gridCol>
                <a:gridCol w="1507338">
                  <a:extLst>
                    <a:ext uri="{9D8B030D-6E8A-4147-A177-3AD203B41FA5}">
                      <a16:colId xmlns:a16="http://schemas.microsoft.com/office/drawing/2014/main" val="918199337"/>
                    </a:ext>
                  </a:extLst>
                </a:gridCol>
                <a:gridCol w="1580869">
                  <a:extLst>
                    <a:ext uri="{9D8B030D-6E8A-4147-A177-3AD203B41FA5}">
                      <a16:colId xmlns:a16="http://schemas.microsoft.com/office/drawing/2014/main" val="3652781164"/>
                    </a:ext>
                  </a:extLst>
                </a:gridCol>
                <a:gridCol w="1643283">
                  <a:extLst>
                    <a:ext uri="{9D8B030D-6E8A-4147-A177-3AD203B41FA5}">
                      <a16:colId xmlns:a16="http://schemas.microsoft.com/office/drawing/2014/main" val="3517802795"/>
                    </a:ext>
                  </a:extLst>
                </a:gridCol>
              </a:tblGrid>
              <a:tr h="367969">
                <a:tc>
                  <a:txBody>
                    <a:bodyPr/>
                    <a:lstStyle/>
                    <a:p>
                      <a:pPr>
                        <a:lnSpc>
                          <a:spcPct val="107000"/>
                        </a:lnSpc>
                        <a:spcAft>
                          <a:spcPts val="0"/>
                        </a:spcAft>
                      </a:pPr>
                      <a:r>
                        <a:rPr lang="en-GB" sz="800" b="1" kern="100" dirty="0">
                          <a:effectLst/>
                          <a:latin typeface="Poppins" panose="00000500000000000000" pitchFamily="2" charset="0"/>
                          <a:ea typeface="Calibri" panose="020F0502020204030204" pitchFamily="34" charset="0"/>
                          <a:cs typeface="Poppins" panose="00000500000000000000" pitchFamily="2" charset="0"/>
                        </a:rPr>
                        <a:t>Setting the Standard</a:t>
                      </a:r>
                    </a:p>
                  </a:txBody>
                  <a:tcPr anchor="ctr"/>
                </a:tc>
                <a:tc>
                  <a:txBody>
                    <a:bodyPr/>
                    <a:lstStyle/>
                    <a:p>
                      <a:pPr>
                        <a:lnSpc>
                          <a:spcPct val="107000"/>
                        </a:lnSpc>
                        <a:spcAft>
                          <a:spcPts val="0"/>
                        </a:spcAft>
                      </a:pPr>
                      <a:r>
                        <a:rPr lang="en-GB" sz="800" kern="100" dirty="0">
                          <a:effectLst/>
                          <a:latin typeface="Poppins" panose="00000500000000000000" pitchFamily="2" charset="0"/>
                          <a:ea typeface="Calibri" panose="020F0502020204030204" pitchFamily="34" charset="0"/>
                          <a:cs typeface="Poppins" panose="00000500000000000000" pitchFamily="2" charset="0"/>
                        </a:rPr>
                        <a:t>Improving registration to 90% of providers and 70% of properties uploaded through automation</a:t>
                      </a:r>
                    </a:p>
                  </a:txBody>
                  <a:tcPr anchor="ctr"/>
                </a:tc>
                <a:tc>
                  <a:txBody>
                    <a:bodyPr/>
                    <a:lstStyle/>
                    <a:p>
                      <a:pPr>
                        <a:lnSpc>
                          <a:spcPct val="107000"/>
                        </a:lnSpc>
                        <a:spcAft>
                          <a:spcPts val="800"/>
                        </a:spcAft>
                      </a:pPr>
                      <a:r>
                        <a:rPr lang="en-GB" sz="800" kern="100" dirty="0">
                          <a:solidFill>
                            <a:schemeClr val="dk1"/>
                          </a:solidFill>
                          <a:effectLst/>
                          <a:latin typeface="Poppins" panose="00000500000000000000" pitchFamily="2" charset="0"/>
                          <a:ea typeface="+mn-ea"/>
                          <a:cs typeface="Poppins" panose="00000500000000000000" pitchFamily="2" charset="0"/>
                        </a:rPr>
                        <a:t>Raising the profile of the service and exploring expanding the service to other TA types</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marL="0" marR="0" lvl="0" indent="0" algn="l" defTabSz="914466" rtl="0" eaLnBrk="1" fontAlgn="auto" latinLnBrk="0" hangingPunct="1">
                        <a:lnSpc>
                          <a:spcPct val="107000"/>
                        </a:lnSpc>
                        <a:spcBef>
                          <a:spcPts val="0"/>
                        </a:spcBef>
                        <a:spcAft>
                          <a:spcPts val="800"/>
                        </a:spcAft>
                        <a:buClrTx/>
                        <a:buSzTx/>
                        <a:buFontTx/>
                        <a:buNone/>
                        <a:tabLst/>
                        <a:defRPr/>
                      </a:pPr>
                      <a:r>
                        <a:rPr lang="en-GB" sz="800" kern="100" dirty="0">
                          <a:effectLst/>
                          <a:latin typeface="Poppins" panose="00000500000000000000" pitchFamily="2" charset="0"/>
                          <a:ea typeface="Calibri" panose="020F0502020204030204" pitchFamily="34" charset="0"/>
                          <a:cs typeface="Poppins" panose="00000500000000000000" pitchFamily="2" charset="0"/>
                        </a:rPr>
                        <a:t>Developing the tech and data offer for user experience and KPI information</a:t>
                      </a:r>
                    </a:p>
                  </a:txBody>
                  <a:tcPr anchor="ctr"/>
                </a:tc>
                <a:extLst>
                  <a:ext uri="{0D108BD9-81ED-4DB2-BD59-A6C34878D82A}">
                    <a16:rowId xmlns:a16="http://schemas.microsoft.com/office/drawing/2014/main" val="936258586"/>
                  </a:ext>
                </a:extLst>
              </a:tr>
            </a:tbl>
          </a:graphicData>
        </a:graphic>
      </p:graphicFrame>
      <p:sp>
        <p:nvSpPr>
          <p:cNvPr id="1026" name="Arrow: Right 1025">
            <a:extLst>
              <a:ext uri="{FF2B5EF4-FFF2-40B4-BE49-F238E27FC236}">
                <a16:creationId xmlns:a16="http://schemas.microsoft.com/office/drawing/2014/main" id="{B4C2BA9D-1F07-EC73-9DC1-829B4E237DFB}"/>
              </a:ext>
            </a:extLst>
          </p:cNvPr>
          <p:cNvSpPr/>
          <p:nvPr/>
        </p:nvSpPr>
        <p:spPr>
          <a:xfrm>
            <a:off x="141730" y="698205"/>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Arrow: Right 1026">
            <a:extLst>
              <a:ext uri="{FF2B5EF4-FFF2-40B4-BE49-F238E27FC236}">
                <a16:creationId xmlns:a16="http://schemas.microsoft.com/office/drawing/2014/main" id="{670A31C3-4691-1D60-5D41-7A339189A10B}"/>
              </a:ext>
            </a:extLst>
          </p:cNvPr>
          <p:cNvSpPr/>
          <p:nvPr/>
        </p:nvSpPr>
        <p:spPr>
          <a:xfrm>
            <a:off x="141730" y="2527024"/>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Arrow: Right 1028">
            <a:extLst>
              <a:ext uri="{FF2B5EF4-FFF2-40B4-BE49-F238E27FC236}">
                <a16:creationId xmlns:a16="http://schemas.microsoft.com/office/drawing/2014/main" id="{7E760888-6AB9-C1E1-909C-618ED772964A}"/>
              </a:ext>
            </a:extLst>
          </p:cNvPr>
          <p:cNvSpPr/>
          <p:nvPr/>
        </p:nvSpPr>
        <p:spPr>
          <a:xfrm>
            <a:off x="141730" y="5289856"/>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Arrow: Right 1029">
            <a:extLst>
              <a:ext uri="{FF2B5EF4-FFF2-40B4-BE49-F238E27FC236}">
                <a16:creationId xmlns:a16="http://schemas.microsoft.com/office/drawing/2014/main" id="{2059D1F8-3A93-FE83-0E45-67DADCF0D8B6}"/>
              </a:ext>
            </a:extLst>
          </p:cNvPr>
          <p:cNvSpPr/>
          <p:nvPr/>
        </p:nvSpPr>
        <p:spPr>
          <a:xfrm>
            <a:off x="141730" y="8684185"/>
            <a:ext cx="910812" cy="200689"/>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85E34924-CBC7-7760-EE02-6CEDDB13A0C9}"/>
              </a:ext>
            </a:extLst>
          </p:cNvPr>
          <p:cNvSpPr txBox="1"/>
          <p:nvPr/>
        </p:nvSpPr>
        <p:spPr>
          <a:xfrm>
            <a:off x="1229435" y="8775875"/>
            <a:ext cx="28910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r>
              <a:rPr lang="en-GB" sz="900" b="1" dirty="0"/>
              <a:t>Housing:</a:t>
            </a:r>
          </a:p>
          <a:p>
            <a:r>
              <a:rPr lang="en-GB" sz="900" dirty="0"/>
              <a:t>1x Head of Housing &amp; </a:t>
            </a:r>
            <a:r>
              <a:rPr lang="en-GB" sz="900" dirty="0" err="1"/>
              <a:t>StS</a:t>
            </a:r>
            <a:endParaRPr lang="en-GB" sz="900" dirty="0"/>
          </a:p>
          <a:p>
            <a:r>
              <a:rPr lang="en-GB" sz="900" dirty="0"/>
              <a:t>1x Housing Programme officer (funded)</a:t>
            </a:r>
          </a:p>
          <a:p>
            <a:r>
              <a:rPr lang="en-GB" sz="900" dirty="0"/>
              <a:t>1x Homelessness Coordinator (tbc, funded)</a:t>
            </a:r>
          </a:p>
        </p:txBody>
      </p:sp>
      <p:sp>
        <p:nvSpPr>
          <p:cNvPr id="10" name="TextBox 9">
            <a:extLst>
              <a:ext uri="{FF2B5EF4-FFF2-40B4-BE49-F238E27FC236}">
                <a16:creationId xmlns:a16="http://schemas.microsoft.com/office/drawing/2014/main" id="{9A1AAA15-07FE-CEF4-8F87-E2F991A59ED9}"/>
              </a:ext>
            </a:extLst>
          </p:cNvPr>
          <p:cNvSpPr txBox="1"/>
          <p:nvPr/>
        </p:nvSpPr>
        <p:spPr>
          <a:xfrm>
            <a:off x="4042525" y="8791264"/>
            <a:ext cx="30093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r>
              <a:rPr lang="en-GB" sz="900" b="1" dirty="0" err="1"/>
              <a:t>StS</a:t>
            </a:r>
            <a:r>
              <a:rPr lang="en-GB" sz="900" b="1" dirty="0"/>
              <a:t> Team: </a:t>
            </a:r>
          </a:p>
          <a:p>
            <a:r>
              <a:rPr lang="en-GB" sz="900" dirty="0"/>
              <a:t>1x Senior Inspections Officer</a:t>
            </a:r>
          </a:p>
          <a:p>
            <a:r>
              <a:rPr lang="en-GB" sz="900" dirty="0"/>
              <a:t>1x Market Development Manager</a:t>
            </a:r>
          </a:p>
          <a:p>
            <a:r>
              <a:rPr lang="en-GB" sz="900" dirty="0"/>
              <a:t>5.6 Inspectors (one in recruitment)</a:t>
            </a:r>
          </a:p>
          <a:p>
            <a:r>
              <a:rPr lang="en-GB" sz="900" dirty="0"/>
              <a:t>1x </a:t>
            </a:r>
            <a:r>
              <a:rPr lang="en-GB" sz="900" dirty="0" err="1"/>
              <a:t>StS</a:t>
            </a:r>
            <a:r>
              <a:rPr lang="en-GB" sz="900" dirty="0"/>
              <a:t> Co-ordinator </a:t>
            </a:r>
          </a:p>
          <a:p>
            <a:r>
              <a:rPr lang="en-GB" sz="900" dirty="0"/>
              <a:t>1x Assistant Co-ordinator</a:t>
            </a:r>
          </a:p>
        </p:txBody>
      </p:sp>
      <p:sp>
        <p:nvSpPr>
          <p:cNvPr id="22" name="TextBox 21">
            <a:extLst>
              <a:ext uri="{FF2B5EF4-FFF2-40B4-BE49-F238E27FC236}">
                <a16:creationId xmlns:a16="http://schemas.microsoft.com/office/drawing/2014/main" id="{A96AEA86-6AE7-845A-83E9-4B0A5557551B}"/>
              </a:ext>
            </a:extLst>
          </p:cNvPr>
          <p:cNvSpPr txBox="1"/>
          <p:nvPr/>
        </p:nvSpPr>
        <p:spPr>
          <a:xfrm>
            <a:off x="0" y="78064"/>
            <a:ext cx="6534916" cy="400110"/>
          </a:xfrm>
          <a:prstGeom prst="rect">
            <a:avLst/>
          </a:prstGeom>
          <a:noFill/>
        </p:spPr>
        <p:txBody>
          <a:bodyPr wrap="square" rtlCol="0">
            <a:spAutoFit/>
          </a:bodyPr>
          <a:lstStyle/>
          <a:p>
            <a:r>
              <a:rPr lang="en-GB" sz="2000" b="1" dirty="0" err="1">
                <a:solidFill>
                  <a:schemeClr val="accent1"/>
                </a:solidFill>
                <a:latin typeface="Poppins" panose="00000500000000000000" pitchFamily="2" charset="0"/>
                <a:cs typeface="Poppins" panose="00000500000000000000" pitchFamily="2" charset="0"/>
              </a:rPr>
              <a:t>StS</a:t>
            </a:r>
            <a:r>
              <a:rPr lang="en-GB" sz="2000" b="1" dirty="0">
                <a:solidFill>
                  <a:schemeClr val="accent1"/>
                </a:solidFill>
                <a:latin typeface="Poppins" panose="00000500000000000000" pitchFamily="2" charset="0"/>
                <a:cs typeface="Poppins" panose="00000500000000000000" pitchFamily="2" charset="0"/>
              </a:rPr>
              <a:t> &amp; Housing Business plan on a page 2024/25</a:t>
            </a:r>
          </a:p>
        </p:txBody>
      </p:sp>
      <p:pic>
        <p:nvPicPr>
          <p:cNvPr id="2" name="Picture 1">
            <a:extLst>
              <a:ext uri="{FF2B5EF4-FFF2-40B4-BE49-F238E27FC236}">
                <a16:creationId xmlns:a16="http://schemas.microsoft.com/office/drawing/2014/main" id="{5228E3A8-AB7C-24EF-F478-CE507DB04A27}"/>
              </a:ext>
            </a:extLst>
          </p:cNvPr>
          <p:cNvPicPr>
            <a:picLocks noChangeAspect="1"/>
          </p:cNvPicPr>
          <p:nvPr/>
        </p:nvPicPr>
        <p:blipFill>
          <a:blip r:embed="rId3"/>
          <a:stretch>
            <a:fillRect/>
          </a:stretch>
        </p:blipFill>
        <p:spPr>
          <a:xfrm>
            <a:off x="1091272" y="2194480"/>
            <a:ext cx="5639289" cy="2827842"/>
          </a:xfrm>
          <a:prstGeom prst="rect">
            <a:avLst/>
          </a:prstGeom>
        </p:spPr>
      </p:pic>
      <p:sp>
        <p:nvSpPr>
          <p:cNvPr id="3" name="TextBox 2">
            <a:extLst>
              <a:ext uri="{FF2B5EF4-FFF2-40B4-BE49-F238E27FC236}">
                <a16:creationId xmlns:a16="http://schemas.microsoft.com/office/drawing/2014/main" id="{5BC352F8-B9A9-174B-0DE3-D80B33DF9383}"/>
              </a:ext>
            </a:extLst>
          </p:cNvPr>
          <p:cNvSpPr txBox="1"/>
          <p:nvPr/>
        </p:nvSpPr>
        <p:spPr>
          <a:xfrm>
            <a:off x="1162069" y="3105607"/>
            <a:ext cx="2911839" cy="1811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eaLnBrk="0" fontAlgn="base" hangingPunct="0">
              <a:spcBef>
                <a:spcPct val="0"/>
              </a:spcBef>
              <a:spcAft>
                <a:spcPct val="0"/>
              </a:spcAft>
              <a:defRPr sz="1000">
                <a:solidFill>
                  <a:schemeClr val="bg1"/>
                </a:solidFill>
                <a:latin typeface="Poppins ExtraLight" panose="00000300000000000000" pitchFamily="2" charset="0"/>
                <a:ea typeface="Calibri" panose="020F0502020204030204" pitchFamily="34" charset="0"/>
                <a:cs typeface="Poppins ExtraLight" panose="00000300000000000000" pitchFamily="2" charset="0"/>
              </a:defRPr>
            </a:lvl1pPr>
          </a:lstStyle>
          <a:p>
            <a:pPr lvl="0">
              <a:lnSpc>
                <a:spcPct val="115000"/>
              </a:lnSpc>
            </a:pPr>
            <a:r>
              <a:rPr lang="en-GB" sz="750" b="1" dirty="0">
                <a:effectLst/>
                <a:latin typeface="Poppins" panose="00000500000000000000" pitchFamily="2" charset="0"/>
                <a:cs typeface="Poppins" panose="00000500000000000000" pitchFamily="2" charset="0"/>
              </a:rPr>
              <a:t>Housing for vulnerable people (WL boroughs):</a:t>
            </a:r>
          </a:p>
          <a:p>
            <a:pPr marL="171450" lvl="0" indent="-171450">
              <a:lnSpc>
                <a:spcPct val="115000"/>
              </a:lnSpc>
              <a:buFont typeface="Arial" panose="020B0604020202020204" pitchFamily="34" charset="0"/>
              <a:buChar char="•"/>
            </a:pPr>
            <a:r>
              <a:rPr lang="en-GB" sz="750" dirty="0">
                <a:effectLst/>
                <a:latin typeface="Poppins" panose="00000500000000000000" pitchFamily="2" charset="0"/>
                <a:cs typeface="Poppins" panose="00000500000000000000" pitchFamily="2" charset="0"/>
              </a:rPr>
              <a:t>Reducing health inequalities by addressing damp and mould in the private rented sector</a:t>
            </a:r>
          </a:p>
          <a:p>
            <a:pPr marL="171450" lvl="0" indent="-171450">
              <a:lnSpc>
                <a:spcPct val="115000"/>
              </a:lnSpc>
              <a:buFont typeface="Arial" panose="020B0604020202020204" pitchFamily="34" charset="0"/>
              <a:buChar char="•"/>
            </a:pPr>
            <a:r>
              <a:rPr lang="en-GB" sz="750" dirty="0">
                <a:effectLst/>
                <a:latin typeface="Poppins" panose="00000500000000000000" pitchFamily="2" charset="0"/>
                <a:cs typeface="Poppins" panose="00000500000000000000" pitchFamily="2" charset="0"/>
              </a:rPr>
              <a:t>Increasing supply of TA and reducing reliance on nightly-paid and private sector, driving up standards and reducing financial pressures for LAs</a:t>
            </a:r>
          </a:p>
          <a:p>
            <a:pPr marL="171450" lvl="0" indent="-171450">
              <a:lnSpc>
                <a:spcPct val="115000"/>
              </a:lnSpc>
              <a:buFont typeface="Arial" panose="020B0604020202020204" pitchFamily="34" charset="0"/>
              <a:buChar char="•"/>
            </a:pPr>
            <a:r>
              <a:rPr lang="en-GB" sz="750" dirty="0">
                <a:effectLst/>
                <a:latin typeface="Poppins" panose="00000500000000000000" pitchFamily="2" charset="0"/>
                <a:cs typeface="Poppins" panose="00000500000000000000" pitchFamily="2" charset="0"/>
              </a:rPr>
              <a:t>Improved quality in housing stock and housing experiences for clients</a:t>
            </a:r>
          </a:p>
          <a:p>
            <a:pPr marL="171450" lvl="0" indent="-171450">
              <a:lnSpc>
                <a:spcPct val="115000"/>
              </a:lnSpc>
              <a:buFont typeface="Arial" panose="020B0604020202020204" pitchFamily="34" charset="0"/>
              <a:buChar char="•"/>
            </a:pPr>
            <a:r>
              <a:rPr lang="en-GB" sz="750" dirty="0">
                <a:effectLst/>
                <a:latin typeface="Poppins" panose="00000500000000000000" pitchFamily="2" charset="0"/>
                <a:cs typeface="Poppins" panose="00000500000000000000" pitchFamily="2" charset="0"/>
              </a:rPr>
              <a:t>Expand the training programmes run by WLA for the boroughs’ homelessness staff</a:t>
            </a:r>
          </a:p>
          <a:p>
            <a:pPr marL="171450" lvl="0" indent="-171450">
              <a:lnSpc>
                <a:spcPct val="115000"/>
              </a:lnSpc>
              <a:buFont typeface="Arial" panose="020B0604020202020204" pitchFamily="34" charset="0"/>
              <a:buChar char="•"/>
            </a:pPr>
            <a:r>
              <a:rPr lang="en-GB" sz="750" dirty="0">
                <a:effectLst/>
                <a:latin typeface="Poppins" panose="00000500000000000000" pitchFamily="2" charset="0"/>
                <a:cs typeface="Poppins" panose="00000500000000000000" pitchFamily="2" charset="0"/>
              </a:rPr>
              <a:t>Reduce pressure on recruitment for EHOs and </a:t>
            </a:r>
            <a:r>
              <a:rPr lang="en-GB" sz="750" dirty="0" err="1">
                <a:effectLst/>
                <a:latin typeface="Poppins" panose="00000500000000000000" pitchFamily="2" charset="0"/>
                <a:cs typeface="Poppins" panose="00000500000000000000" pitchFamily="2" charset="0"/>
              </a:rPr>
              <a:t>StS</a:t>
            </a:r>
            <a:r>
              <a:rPr lang="en-GB" sz="750" dirty="0">
                <a:effectLst/>
                <a:latin typeface="Poppins" panose="00000500000000000000" pitchFamily="2" charset="0"/>
                <a:cs typeface="Poppins" panose="00000500000000000000" pitchFamily="2" charset="0"/>
              </a:rPr>
              <a:t> inspectors by developing an apprenticeship programme</a:t>
            </a:r>
          </a:p>
        </p:txBody>
      </p:sp>
      <p:sp>
        <p:nvSpPr>
          <p:cNvPr id="4" name="Rectangle 5">
            <a:extLst>
              <a:ext uri="{FF2B5EF4-FFF2-40B4-BE49-F238E27FC236}">
                <a16:creationId xmlns:a16="http://schemas.microsoft.com/office/drawing/2014/main" id="{6877E5D9-2662-BCA7-B34C-B29331901671}"/>
              </a:ext>
            </a:extLst>
          </p:cNvPr>
          <p:cNvSpPr>
            <a:spLocks noChangeArrowheads="1"/>
          </p:cNvSpPr>
          <p:nvPr/>
        </p:nvSpPr>
        <p:spPr bwMode="auto">
          <a:xfrm>
            <a:off x="1166370" y="2334219"/>
            <a:ext cx="56593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900" b="1" dirty="0">
                <a:solidFill>
                  <a:schemeClr val="bg1"/>
                </a:solidFill>
                <a:latin typeface="Poppins" panose="00000500000000000000" pitchFamily="2" charset="0"/>
                <a:cs typeface="Poppins" panose="00000500000000000000" pitchFamily="2" charset="0"/>
              </a:rPr>
              <a:t>The aims: </a:t>
            </a:r>
            <a:r>
              <a:rPr lang="en-GB" sz="900" dirty="0">
                <a:solidFill>
                  <a:schemeClr val="bg1"/>
                </a:solidFill>
                <a:latin typeface="Poppins" panose="00000500000000000000" pitchFamily="2" charset="0"/>
                <a:cs typeface="Poppins" panose="00000500000000000000" pitchFamily="2" charset="0"/>
              </a:rPr>
              <a:t>Setting the Standard - to ensure the quality and standard of temporary accommodation in London. </a:t>
            </a:r>
          </a:p>
          <a:p>
            <a:pPr eaLnBrk="0" fontAlgn="base" hangingPunct="0">
              <a:spcBef>
                <a:spcPct val="0"/>
              </a:spcBef>
              <a:spcAft>
                <a:spcPct val="0"/>
              </a:spcAft>
            </a:pPr>
            <a:r>
              <a:rPr lang="en-GB" altLang="en-US" sz="900" dirty="0">
                <a:solidFill>
                  <a:schemeClr val="bg1"/>
                </a:solidFill>
                <a:latin typeface="Poppins" panose="00000500000000000000" pitchFamily="2" charset="0"/>
                <a:cs typeface="Poppins" panose="00000500000000000000" pitchFamily="2" charset="0"/>
              </a:rPr>
              <a:t>Housing for vulnerable people – ensuring people are either prevented from sleeping rough or being homeless, or have received relief from homelessness.  </a:t>
            </a:r>
          </a:p>
        </p:txBody>
      </p:sp>
      <p:pic>
        <p:nvPicPr>
          <p:cNvPr id="5" name="Picture 4">
            <a:extLst>
              <a:ext uri="{FF2B5EF4-FFF2-40B4-BE49-F238E27FC236}">
                <a16:creationId xmlns:a16="http://schemas.microsoft.com/office/drawing/2014/main" id="{06908F6C-8738-4654-95A7-38CE17FC58B3}"/>
              </a:ext>
            </a:extLst>
          </p:cNvPr>
          <p:cNvPicPr>
            <a:picLocks noChangeAspect="1"/>
          </p:cNvPicPr>
          <p:nvPr/>
        </p:nvPicPr>
        <p:blipFill>
          <a:blip r:embed="rId4"/>
          <a:stretch>
            <a:fillRect/>
          </a:stretch>
        </p:blipFill>
        <p:spPr>
          <a:xfrm>
            <a:off x="1119525" y="530927"/>
            <a:ext cx="5627096" cy="1530654"/>
          </a:xfrm>
          <a:prstGeom prst="rect">
            <a:avLst/>
          </a:prstGeom>
        </p:spPr>
      </p:pic>
      <p:sp>
        <p:nvSpPr>
          <p:cNvPr id="6" name="Rectangle 5">
            <a:extLst>
              <a:ext uri="{FF2B5EF4-FFF2-40B4-BE49-F238E27FC236}">
                <a16:creationId xmlns:a16="http://schemas.microsoft.com/office/drawing/2014/main" id="{38F2C217-8AD9-2F65-55B2-76B3E857651C}"/>
              </a:ext>
            </a:extLst>
          </p:cNvPr>
          <p:cNvSpPr>
            <a:spLocks noChangeArrowheads="1"/>
          </p:cNvSpPr>
          <p:nvPr/>
        </p:nvSpPr>
        <p:spPr bwMode="auto">
          <a:xfrm>
            <a:off x="1188849" y="670691"/>
            <a:ext cx="552742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900" dirty="0">
                <a:solidFill>
                  <a:schemeClr val="bg1"/>
                </a:solidFill>
                <a:latin typeface="Poppins" panose="00000500000000000000" pitchFamily="2" charset="0"/>
                <a:cs typeface="Poppins" panose="00000500000000000000" pitchFamily="2" charset="0"/>
              </a:rPr>
              <a:t>London is in the grip of a housing crisis. Rents are increasing and the market is shrinking as landlords leave the market. There are over 68,000 households in TA in London. The number of families living in B&amp;B accommodation for more than the 6-week target has doubled since 2022. West London local authorities are facing a staff recruitment and retention crisis in housing and homelessness alongside huge demand for services, increasing homelessness presentations and a squeeze on accommodation supply. </a:t>
            </a:r>
          </a:p>
          <a:p>
            <a:endParaRPr lang="en-GB" sz="900" dirty="0">
              <a:solidFill>
                <a:schemeClr val="bg1"/>
              </a:solidFill>
              <a:latin typeface="Poppins" panose="00000500000000000000" pitchFamily="2" charset="0"/>
              <a:cs typeface="Poppins" panose="00000500000000000000" pitchFamily="2" charset="0"/>
            </a:endParaRPr>
          </a:p>
          <a:p>
            <a:r>
              <a:rPr lang="en-GB" sz="900" dirty="0">
                <a:solidFill>
                  <a:schemeClr val="bg1"/>
                </a:solidFill>
                <a:latin typeface="Poppins" panose="00000500000000000000" pitchFamily="2" charset="0"/>
                <a:cs typeface="Poppins" panose="00000500000000000000" pitchFamily="2" charset="0"/>
              </a:rPr>
              <a:t>We can only address these varied and complex issues through increased partnership working and collaboration.  </a:t>
            </a:r>
          </a:p>
        </p:txBody>
      </p:sp>
      <p:sp>
        <p:nvSpPr>
          <p:cNvPr id="15" name="TextBox 14">
            <a:extLst>
              <a:ext uri="{FF2B5EF4-FFF2-40B4-BE49-F238E27FC236}">
                <a16:creationId xmlns:a16="http://schemas.microsoft.com/office/drawing/2014/main" id="{DB69C461-A8B2-D4D5-E3FE-AEA9E3A9D7E1}"/>
              </a:ext>
            </a:extLst>
          </p:cNvPr>
          <p:cNvSpPr txBox="1"/>
          <p:nvPr/>
        </p:nvSpPr>
        <p:spPr>
          <a:xfrm>
            <a:off x="1056989" y="5259128"/>
            <a:ext cx="5727807" cy="246221"/>
          </a:xfrm>
          <a:prstGeom prst="rect">
            <a:avLst/>
          </a:prstGeom>
          <a:noFill/>
        </p:spPr>
        <p:txBody>
          <a:bodyPr wrap="square">
            <a:spAutoFit/>
          </a:bodyPr>
          <a:lstStyle/>
          <a:p>
            <a:r>
              <a:rPr lang="en-GB" sz="1000" b="1" dirty="0">
                <a:latin typeface="Poppins" panose="00000500000000000000" pitchFamily="2" charset="0"/>
                <a:cs typeface="Poppins" panose="00000500000000000000" pitchFamily="2" charset="0"/>
              </a:rPr>
              <a:t>Setting the Standard - </a:t>
            </a:r>
            <a:endParaRPr lang="en-GB" sz="1000"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34761B33-514A-A681-E009-542A9FB99E94}"/>
              </a:ext>
            </a:extLst>
          </p:cNvPr>
          <p:cNvSpPr txBox="1"/>
          <p:nvPr/>
        </p:nvSpPr>
        <p:spPr>
          <a:xfrm>
            <a:off x="4018076" y="3105607"/>
            <a:ext cx="2722730" cy="194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lvl="0" eaLnBrk="0" fontAlgn="base" hangingPunct="0">
              <a:lnSpc>
                <a:spcPct val="115000"/>
              </a:lnSpc>
              <a:spcBef>
                <a:spcPct val="0"/>
              </a:spcBef>
              <a:spcAft>
                <a:spcPct val="0"/>
              </a:spcAft>
              <a:defRPr sz="700" b="1">
                <a:solidFill>
                  <a:schemeClr val="bg1"/>
                </a:solidFill>
                <a:effectLst/>
                <a:latin typeface="Poppins" panose="00000500000000000000" pitchFamily="2" charset="0"/>
                <a:ea typeface="Calibri" panose="020F0502020204030204" pitchFamily="34" charset="0"/>
                <a:cs typeface="Poppins" panose="00000500000000000000" pitchFamily="2" charset="0"/>
              </a:defRPr>
            </a:lvl1pPr>
          </a:lstStyle>
          <a:p>
            <a:r>
              <a:rPr lang="en-GB" sz="750" dirty="0"/>
              <a:t>Setting the Standard (Pan-London boroughs):</a:t>
            </a:r>
          </a:p>
          <a:p>
            <a:pPr marL="171450" indent="-171450">
              <a:buFont typeface="Arial" panose="020B0604020202020204" pitchFamily="34" charset="0"/>
              <a:buChar char="•"/>
            </a:pPr>
            <a:r>
              <a:rPr lang="en-GB" sz="750" b="0" dirty="0"/>
              <a:t>Quality assurance to ensure that vulnerable people placed in nightly paid temporary accommodation have safe and decent accommodation and that local authorities’ duty of care is satisfied</a:t>
            </a:r>
          </a:p>
          <a:p>
            <a:pPr marL="171450" indent="-171450">
              <a:buFont typeface="Arial" panose="020B0604020202020204" pitchFamily="34" charset="0"/>
              <a:buChar char="•"/>
            </a:pPr>
            <a:r>
              <a:rPr lang="en-GB" sz="750" b="0" dirty="0"/>
              <a:t>Ensure that the highest risk HMO (House of Multiple Occupancy) type accommodation is regularly inspected and meets agreed safety standards</a:t>
            </a:r>
          </a:p>
          <a:p>
            <a:pPr marL="171450" indent="-171450">
              <a:buFont typeface="Arial" panose="020B0604020202020204" pitchFamily="34" charset="0"/>
              <a:buChar char="•"/>
            </a:pPr>
            <a:r>
              <a:rPr lang="en-GB" sz="750" b="0" dirty="0"/>
              <a:t>The IBAA (Inter Borough Accommodation Agreement) helps boroughs manage the TA market and provides transparency and consistency for cross borough placements</a:t>
            </a:r>
          </a:p>
        </p:txBody>
      </p:sp>
      <p:graphicFrame>
        <p:nvGraphicFramePr>
          <p:cNvPr id="17" name="Table 16">
            <a:extLst>
              <a:ext uri="{FF2B5EF4-FFF2-40B4-BE49-F238E27FC236}">
                <a16:creationId xmlns:a16="http://schemas.microsoft.com/office/drawing/2014/main" id="{06FDBE0D-8E7A-2E4F-5B6E-9BB58983E371}"/>
              </a:ext>
            </a:extLst>
          </p:cNvPr>
          <p:cNvGraphicFramePr>
            <a:graphicFrameLocks noGrp="1"/>
          </p:cNvGraphicFramePr>
          <p:nvPr>
            <p:extLst>
              <p:ext uri="{D42A27DB-BD31-4B8C-83A1-F6EECF244321}">
                <p14:modId xmlns:p14="http://schemas.microsoft.com/office/powerpoint/2010/main" val="4154154667"/>
              </p:ext>
            </p:extLst>
          </p:nvPr>
        </p:nvGraphicFramePr>
        <p:xfrm>
          <a:off x="1052541" y="6446769"/>
          <a:ext cx="5668688" cy="1986632"/>
        </p:xfrm>
        <a:graphic>
          <a:graphicData uri="http://schemas.openxmlformats.org/drawingml/2006/table">
            <a:tbl>
              <a:tblPr bandRow="1">
                <a:tableStyleId>{00A15C55-8517-42AA-B614-E9B94910E393}</a:tableStyleId>
              </a:tblPr>
              <a:tblGrid>
                <a:gridCol w="940285">
                  <a:extLst>
                    <a:ext uri="{9D8B030D-6E8A-4147-A177-3AD203B41FA5}">
                      <a16:colId xmlns:a16="http://schemas.microsoft.com/office/drawing/2014/main" val="2741809891"/>
                    </a:ext>
                  </a:extLst>
                </a:gridCol>
                <a:gridCol w="1540949">
                  <a:extLst>
                    <a:ext uri="{9D8B030D-6E8A-4147-A177-3AD203B41FA5}">
                      <a16:colId xmlns:a16="http://schemas.microsoft.com/office/drawing/2014/main" val="918199337"/>
                    </a:ext>
                  </a:extLst>
                </a:gridCol>
                <a:gridCol w="1527169">
                  <a:extLst>
                    <a:ext uri="{9D8B030D-6E8A-4147-A177-3AD203B41FA5}">
                      <a16:colId xmlns:a16="http://schemas.microsoft.com/office/drawing/2014/main" val="3652781164"/>
                    </a:ext>
                  </a:extLst>
                </a:gridCol>
                <a:gridCol w="1660285">
                  <a:extLst>
                    <a:ext uri="{9D8B030D-6E8A-4147-A177-3AD203B41FA5}">
                      <a16:colId xmlns:a16="http://schemas.microsoft.com/office/drawing/2014/main" val="3517802795"/>
                    </a:ext>
                  </a:extLst>
                </a:gridCol>
              </a:tblGrid>
              <a:tr h="328605">
                <a:tc>
                  <a:txBody>
                    <a:bodyPr/>
                    <a:lstStyle/>
                    <a:p>
                      <a:pPr marL="0" algn="l" defTabSz="914466" rtl="0" eaLnBrk="1" latinLnBrk="0" hangingPunct="1">
                        <a:lnSpc>
                          <a:spcPct val="107000"/>
                        </a:lnSpc>
                        <a:spcAft>
                          <a:spcPts val="0"/>
                        </a:spcAft>
                      </a:pPr>
                      <a:r>
                        <a:rPr lang="en-GB" sz="800" b="1" kern="100" dirty="0">
                          <a:solidFill>
                            <a:schemeClr val="dk1"/>
                          </a:solidFill>
                          <a:effectLst/>
                          <a:latin typeface="Poppins" panose="00000500000000000000" pitchFamily="2" charset="0"/>
                          <a:cs typeface="Poppins" panose="00000500000000000000" pitchFamily="2" charset="0"/>
                        </a:rPr>
                        <a:t>Healthier Homes</a:t>
                      </a:r>
                      <a:endParaRPr lang="en-GB" sz="800" b="1"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0"/>
                        </a:spcAft>
                      </a:pPr>
                      <a:r>
                        <a:rPr lang="en-GB" sz="800" kern="100" dirty="0">
                          <a:solidFill>
                            <a:schemeClr val="dk1"/>
                          </a:solidFill>
                          <a:effectLst/>
                          <a:latin typeface="Poppins" panose="00000500000000000000" pitchFamily="2" charset="0"/>
                          <a:cs typeface="Poppins" panose="00000500000000000000" pitchFamily="2" charset="0"/>
                        </a:rPr>
                        <a:t>Recruit a dedicated resource for project delivery, engage 40 groups and support 500 households</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a:lnSpc>
                          <a:spcPct val="107000"/>
                        </a:lnSpc>
                        <a:spcAft>
                          <a:spcPts val="800"/>
                        </a:spcAft>
                      </a:pPr>
                      <a:r>
                        <a:rPr lang="en-GB" sz="800" kern="100" dirty="0">
                          <a:solidFill>
                            <a:schemeClr val="dk1"/>
                          </a:solidFill>
                          <a:effectLst/>
                          <a:latin typeface="Poppins" panose="00000500000000000000" pitchFamily="2" charset="0"/>
                          <a:cs typeface="Poppins" panose="00000500000000000000" pitchFamily="2" charset="0"/>
                        </a:rPr>
                        <a:t>Deliver a web resource and training for voluntary organisations</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anchor="ctr"/>
                </a:tc>
                <a:tc>
                  <a:txBody>
                    <a:bodyPr/>
                    <a:lstStyle/>
                    <a:p>
                      <a:pPr marL="0" marR="0" lvl="0" indent="0" algn="l" defTabSz="914466" rtl="0" eaLnBrk="1" fontAlgn="auto" latinLnBrk="0" hangingPunct="1">
                        <a:lnSpc>
                          <a:spcPct val="107000"/>
                        </a:lnSpc>
                        <a:spcBef>
                          <a:spcPts val="0"/>
                        </a:spcBef>
                        <a:spcAft>
                          <a:spcPts val="800"/>
                        </a:spcAft>
                        <a:buClrTx/>
                        <a:buSzTx/>
                        <a:buFontTx/>
                        <a:buNone/>
                        <a:tabLst/>
                        <a:defRPr/>
                      </a:pPr>
                      <a:r>
                        <a:rPr lang="en-GB" sz="800" kern="100" dirty="0">
                          <a:solidFill>
                            <a:schemeClr val="dk1"/>
                          </a:solidFill>
                          <a:effectLst/>
                          <a:latin typeface="Poppins" panose="00000500000000000000" pitchFamily="2" charset="0"/>
                          <a:cs typeface="Poppins" panose="00000500000000000000" pitchFamily="2" charset="0"/>
                        </a:rPr>
                        <a:t>Ensure best practice advice and guidance to tenants and councils</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anchor="ctr"/>
                </a:tc>
                <a:extLst>
                  <a:ext uri="{0D108BD9-81ED-4DB2-BD59-A6C34878D82A}">
                    <a16:rowId xmlns:a16="http://schemas.microsoft.com/office/drawing/2014/main" val="936258586"/>
                  </a:ext>
                </a:extLst>
              </a:tr>
              <a:tr h="328605">
                <a:tc>
                  <a:txBody>
                    <a:bodyPr/>
                    <a:lstStyle/>
                    <a:p>
                      <a:pPr marL="0" algn="l" defTabSz="914466" rtl="0" eaLnBrk="1" latinLnBrk="0" hangingPunct="1">
                        <a:lnSpc>
                          <a:spcPct val="107000"/>
                        </a:lnSpc>
                        <a:spcAft>
                          <a:spcPts val="0"/>
                        </a:spcAft>
                      </a:pPr>
                      <a:r>
                        <a:rPr lang="en-GB" sz="800" b="1" kern="100" dirty="0">
                          <a:solidFill>
                            <a:schemeClr val="dk1"/>
                          </a:solidFill>
                          <a:effectLst/>
                          <a:latin typeface="Poppins" panose="00000500000000000000" pitchFamily="2" charset="0"/>
                          <a:ea typeface="Calibri" panose="020F0502020204030204" pitchFamily="34" charset="0"/>
                          <a:cs typeface="Poppins" panose="00000500000000000000" pitchFamily="2" charset="0"/>
                        </a:rPr>
                        <a:t>Empty Homes Co-ordination</a:t>
                      </a:r>
                    </a:p>
                  </a:txBody>
                  <a:tcPr anchor="ctr"/>
                </a:tc>
                <a:tc>
                  <a:txBody>
                    <a:bodyPr/>
                    <a:lstStyle/>
                    <a:p>
                      <a:r>
                        <a:rPr lang="en-GB" sz="800" kern="100" dirty="0">
                          <a:solidFill>
                            <a:schemeClr val="dk1"/>
                          </a:solidFill>
                          <a:effectLst/>
                          <a:latin typeface="Poppins" panose="00000500000000000000" pitchFamily="2" charset="0"/>
                          <a:cs typeface="Poppins" panose="00000500000000000000" pitchFamily="2" charset="0"/>
                        </a:rPr>
                        <a:t>Establish a Community of Practice for EHOs</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a:solidFill>
                            <a:schemeClr val="dk1"/>
                          </a:solidFill>
                          <a:effectLst/>
                          <a:latin typeface="Poppins" panose="00000500000000000000" pitchFamily="2" charset="0"/>
                          <a:cs typeface="Poppins" panose="00000500000000000000" pitchFamily="2" charset="0"/>
                        </a:rPr>
                        <a:t>Fund and recruit a co-ordinator role to support strategic delivery </a:t>
                      </a:r>
                      <a:endParaRPr lang="en-GB" sz="800" kern="10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dirty="0">
                          <a:solidFill>
                            <a:schemeClr val="dk1"/>
                          </a:solidFill>
                          <a:effectLst/>
                          <a:latin typeface="Poppins" panose="00000500000000000000" pitchFamily="2" charset="0"/>
                          <a:cs typeface="Poppins" panose="00000500000000000000" pitchFamily="2" charset="0"/>
                        </a:rPr>
                        <a:t>Explore funding models for Empty Homes</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extLst>
                  <a:ext uri="{0D108BD9-81ED-4DB2-BD59-A6C34878D82A}">
                    <a16:rowId xmlns:a16="http://schemas.microsoft.com/office/drawing/2014/main" val="4291755519"/>
                  </a:ext>
                </a:extLst>
              </a:tr>
              <a:tr h="440707">
                <a:tc>
                  <a:txBody>
                    <a:bodyPr/>
                    <a:lstStyle/>
                    <a:p>
                      <a:pPr marL="0" algn="l" defTabSz="914466" rtl="0" eaLnBrk="1" latinLnBrk="0" hangingPunct="1">
                        <a:lnSpc>
                          <a:spcPct val="107000"/>
                        </a:lnSpc>
                        <a:spcAft>
                          <a:spcPts val="0"/>
                        </a:spcAft>
                      </a:pPr>
                      <a:r>
                        <a:rPr lang="en-GB" sz="800" b="1" kern="100" dirty="0">
                          <a:solidFill>
                            <a:schemeClr val="dk1"/>
                          </a:solidFill>
                          <a:effectLst/>
                          <a:latin typeface="Poppins" panose="00000500000000000000" pitchFamily="2" charset="0"/>
                          <a:cs typeface="Poppins" panose="00000500000000000000" pitchFamily="2" charset="0"/>
                        </a:rPr>
                        <a:t>Market analysis and DPS</a:t>
                      </a:r>
                      <a:endParaRPr lang="en-GB" sz="800" b="1"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a:solidFill>
                            <a:schemeClr val="dk1"/>
                          </a:solidFill>
                          <a:effectLst/>
                          <a:latin typeface="Poppins" panose="00000500000000000000" pitchFamily="2" charset="0"/>
                          <a:cs typeface="Poppins" panose="00000500000000000000" pitchFamily="2" charset="0"/>
                        </a:rPr>
                        <a:t>Establish a West London DPS for TA placements</a:t>
                      </a:r>
                      <a:endParaRPr lang="en-GB" sz="800" kern="10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a:solidFill>
                            <a:schemeClr val="dk1"/>
                          </a:solidFill>
                          <a:effectLst/>
                          <a:latin typeface="Poppins" panose="00000500000000000000" pitchFamily="2" charset="0"/>
                          <a:cs typeface="Poppins" panose="00000500000000000000" pitchFamily="2" charset="0"/>
                        </a:rPr>
                        <a:t>Commission a framework tool for leasing/purchase agreement assessment </a:t>
                      </a:r>
                      <a:endParaRPr lang="en-GB" sz="800" kern="10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dirty="0">
                          <a:solidFill>
                            <a:schemeClr val="dk1"/>
                          </a:solidFill>
                          <a:effectLst/>
                          <a:latin typeface="Poppins" panose="00000500000000000000" pitchFamily="2" charset="0"/>
                          <a:cs typeface="Poppins" panose="00000500000000000000" pitchFamily="2" charset="0"/>
                        </a:rPr>
                        <a:t>Benchmark appetite for acquisitions in West London</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extLst>
                  <a:ext uri="{0D108BD9-81ED-4DB2-BD59-A6C34878D82A}">
                    <a16:rowId xmlns:a16="http://schemas.microsoft.com/office/drawing/2014/main" val="1148616239"/>
                  </a:ext>
                </a:extLst>
              </a:tr>
              <a:tr h="440707">
                <a:tc>
                  <a:txBody>
                    <a:bodyPr/>
                    <a:lstStyle/>
                    <a:p>
                      <a:pPr marL="0" algn="l" defTabSz="914466" rtl="0" eaLnBrk="1" latinLnBrk="0" hangingPunct="1">
                        <a:lnSpc>
                          <a:spcPct val="107000"/>
                        </a:lnSpc>
                        <a:spcAft>
                          <a:spcPts val="0"/>
                        </a:spcAft>
                      </a:pPr>
                      <a:r>
                        <a:rPr lang="en-GB" sz="800" b="1" kern="100" dirty="0">
                          <a:solidFill>
                            <a:schemeClr val="dk1"/>
                          </a:solidFill>
                          <a:effectLst/>
                          <a:latin typeface="Poppins" panose="00000500000000000000" pitchFamily="2" charset="0"/>
                          <a:cs typeface="Poppins" panose="00000500000000000000" pitchFamily="2" charset="0"/>
                        </a:rPr>
                        <a:t>Homelessness training</a:t>
                      </a:r>
                      <a:endParaRPr lang="en-GB" sz="800" b="1"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dirty="0">
                          <a:solidFill>
                            <a:schemeClr val="dk1"/>
                          </a:solidFill>
                          <a:effectLst/>
                          <a:latin typeface="Poppins" panose="00000500000000000000" pitchFamily="2" charset="0"/>
                          <a:cs typeface="Poppins" panose="00000500000000000000" pitchFamily="2" charset="0"/>
                        </a:rPr>
                        <a:t>Continue to deliver excellent value training in West London</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a:solidFill>
                            <a:schemeClr val="dk1"/>
                          </a:solidFill>
                          <a:effectLst/>
                          <a:latin typeface="Poppins" panose="00000500000000000000" pitchFamily="2" charset="0"/>
                          <a:cs typeface="Poppins" panose="00000500000000000000" pitchFamily="2" charset="0"/>
                        </a:rPr>
                        <a:t>Support recruitment challenges in homelessness</a:t>
                      </a:r>
                      <a:endParaRPr lang="en-GB" sz="800" kern="10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tc>
                  <a:txBody>
                    <a:bodyPr/>
                    <a:lstStyle/>
                    <a:p>
                      <a:r>
                        <a:rPr lang="en-GB" sz="800" kern="100" dirty="0">
                          <a:solidFill>
                            <a:schemeClr val="dk1"/>
                          </a:solidFill>
                          <a:effectLst/>
                          <a:latin typeface="Poppins" panose="00000500000000000000" pitchFamily="2" charset="0"/>
                          <a:cs typeface="Poppins" panose="00000500000000000000" pitchFamily="2" charset="0"/>
                        </a:rPr>
                        <a:t>Expand the offer to include softer skills around resilience</a:t>
                      </a:r>
                      <a:endParaRPr lang="en-GB" sz="800" kern="100" dirty="0">
                        <a:solidFill>
                          <a:schemeClr val="dk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nchor="ctr"/>
                </a:tc>
                <a:extLst>
                  <a:ext uri="{0D108BD9-81ED-4DB2-BD59-A6C34878D82A}">
                    <a16:rowId xmlns:a16="http://schemas.microsoft.com/office/drawing/2014/main" val="2443171064"/>
                  </a:ext>
                </a:extLst>
              </a:tr>
            </a:tbl>
          </a:graphicData>
        </a:graphic>
      </p:graphicFrame>
      <p:sp>
        <p:nvSpPr>
          <p:cNvPr id="19" name="TextBox 18">
            <a:extLst>
              <a:ext uri="{FF2B5EF4-FFF2-40B4-BE49-F238E27FC236}">
                <a16:creationId xmlns:a16="http://schemas.microsoft.com/office/drawing/2014/main" id="{61F87EF1-C1A6-142B-362D-2C1AEF5DC023}"/>
              </a:ext>
            </a:extLst>
          </p:cNvPr>
          <p:cNvSpPr txBox="1"/>
          <p:nvPr/>
        </p:nvSpPr>
        <p:spPr>
          <a:xfrm>
            <a:off x="993422" y="6178279"/>
            <a:ext cx="5727807" cy="246221"/>
          </a:xfrm>
          <a:prstGeom prst="rect">
            <a:avLst/>
          </a:prstGeom>
          <a:noFill/>
        </p:spPr>
        <p:txBody>
          <a:bodyPr wrap="square">
            <a:spAutoFit/>
          </a:bodyPr>
          <a:lstStyle/>
          <a:p>
            <a:r>
              <a:rPr lang="en-GB" sz="1000" b="1" dirty="0">
                <a:latin typeface="Poppins" panose="00000500000000000000" pitchFamily="2" charset="0"/>
                <a:cs typeface="Poppins" panose="00000500000000000000" pitchFamily="2" charset="0"/>
              </a:rPr>
              <a:t>Housing for Vulnerable People - </a:t>
            </a:r>
            <a:endParaRPr lang="en-GB" sz="1000" dirty="0">
              <a:latin typeface="Poppins" panose="00000500000000000000" pitchFamily="2" charset="0"/>
              <a:cs typeface="Poppins" panose="00000500000000000000" pitchFamily="2" charset="0"/>
            </a:endParaRPr>
          </a:p>
        </p:txBody>
      </p:sp>
      <p:sp>
        <p:nvSpPr>
          <p:cNvPr id="20" name="Rectangle 5">
            <a:extLst>
              <a:ext uri="{FF2B5EF4-FFF2-40B4-BE49-F238E27FC236}">
                <a16:creationId xmlns:a16="http://schemas.microsoft.com/office/drawing/2014/main" id="{158FE1FD-2D2C-BEEB-AB3D-58950296F79F}"/>
              </a:ext>
            </a:extLst>
          </p:cNvPr>
          <p:cNvSpPr>
            <a:spLocks noChangeArrowheads="1"/>
          </p:cNvSpPr>
          <p:nvPr/>
        </p:nvSpPr>
        <p:spPr bwMode="auto">
          <a:xfrm>
            <a:off x="1162069" y="2970449"/>
            <a:ext cx="565939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sz="900" b="1" dirty="0">
                <a:solidFill>
                  <a:schemeClr val="bg1"/>
                </a:solidFill>
                <a:latin typeface="Poppins" panose="00000500000000000000" pitchFamily="2" charset="0"/>
                <a:cs typeface="Poppins" panose="00000500000000000000" pitchFamily="2" charset="0"/>
              </a:rPr>
              <a:t>The benefits:</a:t>
            </a:r>
            <a:endParaRPr lang="en-GB" altLang="en-US" sz="9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09168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FAF70525-6B7A-7090-D949-49AD9494EF04}"/>
              </a:ext>
            </a:extLst>
          </p:cNvPr>
          <p:cNvSpPr/>
          <p:nvPr/>
        </p:nvSpPr>
        <p:spPr>
          <a:xfrm>
            <a:off x="278890" y="3112522"/>
            <a:ext cx="6283688" cy="3143447"/>
          </a:xfrm>
          <a:prstGeom prst="roundRect">
            <a:avLst>
              <a:gd name="adj" fmla="val 5322"/>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latin typeface="Poppins ExtraBold" panose="00000900000000000000" pitchFamily="2" charset="0"/>
                <a:cs typeface="Poppins ExtraBold" panose="00000900000000000000" pitchFamily="2" charset="0"/>
              </a:rPr>
              <a:t>Children’s</a:t>
            </a:r>
          </a:p>
        </p:txBody>
      </p:sp>
      <p:sp>
        <p:nvSpPr>
          <p:cNvPr id="14" name="Rectangle: Rounded Corners 13">
            <a:extLst>
              <a:ext uri="{FF2B5EF4-FFF2-40B4-BE49-F238E27FC236}">
                <a16:creationId xmlns:a16="http://schemas.microsoft.com/office/drawing/2014/main" id="{5BDE5D66-BC4F-4E32-A3E8-10DCAAB90B9A}"/>
              </a:ext>
            </a:extLst>
          </p:cNvPr>
          <p:cNvSpPr/>
          <p:nvPr/>
        </p:nvSpPr>
        <p:spPr>
          <a:xfrm>
            <a:off x="278890" y="554133"/>
            <a:ext cx="6283688" cy="2435252"/>
          </a:xfrm>
          <a:prstGeom prst="roundRect">
            <a:avLst>
              <a:gd name="adj" fmla="val 5481"/>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latin typeface="Poppins ExtraBold" panose="00000900000000000000" pitchFamily="2" charset="0"/>
                <a:cs typeface="Poppins ExtraBold" panose="00000900000000000000" pitchFamily="2" charset="0"/>
              </a:rPr>
              <a:t>Adults</a:t>
            </a:r>
          </a:p>
        </p:txBody>
      </p:sp>
      <p:sp>
        <p:nvSpPr>
          <p:cNvPr id="2" name="Rectangle: Rounded Corners 1">
            <a:extLst>
              <a:ext uri="{FF2B5EF4-FFF2-40B4-BE49-F238E27FC236}">
                <a16:creationId xmlns:a16="http://schemas.microsoft.com/office/drawing/2014/main" id="{7DF2C8BE-D810-FDD3-55D2-18D773044D0C}"/>
              </a:ext>
            </a:extLst>
          </p:cNvPr>
          <p:cNvSpPr/>
          <p:nvPr/>
        </p:nvSpPr>
        <p:spPr>
          <a:xfrm>
            <a:off x="278890" y="6378774"/>
            <a:ext cx="6283688" cy="2816214"/>
          </a:xfrm>
          <a:prstGeom prst="roundRect">
            <a:avLst>
              <a:gd name="adj" fmla="val 5481"/>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latin typeface="Poppins ExtraBold" panose="00000900000000000000" pitchFamily="2" charset="0"/>
                <a:cs typeface="Poppins ExtraBold" panose="00000900000000000000" pitchFamily="2" charset="0"/>
              </a:rPr>
              <a:t>Housing for Vulnerable People</a:t>
            </a:r>
          </a:p>
        </p:txBody>
      </p:sp>
      <p:sp>
        <p:nvSpPr>
          <p:cNvPr id="5" name="TextBox 4">
            <a:extLst>
              <a:ext uri="{FF2B5EF4-FFF2-40B4-BE49-F238E27FC236}">
                <a16:creationId xmlns:a16="http://schemas.microsoft.com/office/drawing/2014/main" id="{0A2B11FF-7A0A-8F34-7CFA-32173F0F1E06}"/>
              </a:ext>
            </a:extLst>
          </p:cNvPr>
          <p:cNvSpPr txBox="1"/>
          <p:nvPr/>
        </p:nvSpPr>
        <p:spPr>
          <a:xfrm>
            <a:off x="101997" y="307912"/>
            <a:ext cx="1961999" cy="246221"/>
          </a:xfrm>
          <a:prstGeom prst="rect">
            <a:avLst/>
          </a:prstGeom>
          <a:noFill/>
        </p:spPr>
        <p:txBody>
          <a:bodyPr wrap="square" rtlCol="0">
            <a:spAutoFit/>
          </a:bodyPr>
          <a:lstStyle/>
          <a:p>
            <a:r>
              <a:rPr lang="en-GB" sz="1000" dirty="0">
                <a:latin typeface="Poppins ExtraBold" panose="00000900000000000000" pitchFamily="2" charset="0"/>
                <a:cs typeface="Poppins ExtraBold" panose="00000900000000000000" pitchFamily="2" charset="0"/>
              </a:rPr>
              <a:t>THE GOVERNANCE</a:t>
            </a:r>
          </a:p>
        </p:txBody>
      </p:sp>
      <p:pic>
        <p:nvPicPr>
          <p:cNvPr id="7" name="Picture 6">
            <a:extLst>
              <a:ext uri="{FF2B5EF4-FFF2-40B4-BE49-F238E27FC236}">
                <a16:creationId xmlns:a16="http://schemas.microsoft.com/office/drawing/2014/main" id="{75CBE36C-8429-434E-BB55-EC9F1E8720C9}"/>
              </a:ext>
            </a:extLst>
          </p:cNvPr>
          <p:cNvPicPr>
            <a:picLocks noChangeAspect="1"/>
          </p:cNvPicPr>
          <p:nvPr/>
        </p:nvPicPr>
        <p:blipFill>
          <a:blip r:embed="rId2"/>
          <a:stretch>
            <a:fillRect/>
          </a:stretch>
        </p:blipFill>
        <p:spPr>
          <a:xfrm>
            <a:off x="365750" y="6987238"/>
            <a:ext cx="6109968" cy="1964920"/>
          </a:xfrm>
          <a:prstGeom prst="rect">
            <a:avLst/>
          </a:prstGeom>
        </p:spPr>
      </p:pic>
      <p:cxnSp>
        <p:nvCxnSpPr>
          <p:cNvPr id="10" name="Straight Connector 9">
            <a:extLst>
              <a:ext uri="{FF2B5EF4-FFF2-40B4-BE49-F238E27FC236}">
                <a16:creationId xmlns:a16="http://schemas.microsoft.com/office/drawing/2014/main" id="{0003FBEB-67A0-FC20-5940-438A0F846D8B}"/>
              </a:ext>
            </a:extLst>
          </p:cNvPr>
          <p:cNvCxnSpPr>
            <a:cxnSpLocks/>
          </p:cNvCxnSpPr>
          <p:nvPr/>
        </p:nvCxnSpPr>
        <p:spPr>
          <a:xfrm>
            <a:off x="3732188" y="6907238"/>
            <a:ext cx="0" cy="216772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5CC3BE-5E39-37AC-AAD5-C1CFC373D4F8}"/>
              </a:ext>
            </a:extLst>
          </p:cNvPr>
          <p:cNvSpPr txBox="1"/>
          <p:nvPr/>
        </p:nvSpPr>
        <p:spPr>
          <a:xfrm>
            <a:off x="4097143" y="6436631"/>
            <a:ext cx="2109873" cy="307777"/>
          </a:xfrm>
          <a:prstGeom prst="rect">
            <a:avLst/>
          </a:prstGeom>
          <a:noFill/>
        </p:spPr>
        <p:txBody>
          <a:bodyPr wrap="none" rtlCol="0">
            <a:spAutoFit/>
          </a:bodyPr>
          <a:lstStyle/>
          <a:p>
            <a:r>
              <a:rPr lang="en-GB" sz="1400" dirty="0">
                <a:solidFill>
                  <a:schemeClr val="lt1"/>
                </a:solidFill>
                <a:latin typeface="Poppins ExtraBold" panose="00000900000000000000" pitchFamily="2" charset="0"/>
                <a:cs typeface="Poppins ExtraBold" panose="00000900000000000000" pitchFamily="2" charset="0"/>
              </a:rPr>
              <a:t>Setting the Standard</a:t>
            </a:r>
          </a:p>
        </p:txBody>
      </p:sp>
      <p:pic>
        <p:nvPicPr>
          <p:cNvPr id="3" name="Picture 2">
            <a:extLst>
              <a:ext uri="{FF2B5EF4-FFF2-40B4-BE49-F238E27FC236}">
                <a16:creationId xmlns:a16="http://schemas.microsoft.com/office/drawing/2014/main" id="{40CF3DB4-3B5C-F040-DB00-CF0AAB912B9F}"/>
              </a:ext>
            </a:extLst>
          </p:cNvPr>
          <p:cNvPicPr>
            <a:picLocks noChangeAspect="1"/>
          </p:cNvPicPr>
          <p:nvPr/>
        </p:nvPicPr>
        <p:blipFill>
          <a:blip r:embed="rId3"/>
          <a:stretch>
            <a:fillRect/>
          </a:stretch>
        </p:blipFill>
        <p:spPr>
          <a:xfrm>
            <a:off x="1021080" y="711310"/>
            <a:ext cx="4815840" cy="2180551"/>
          </a:xfrm>
          <a:prstGeom prst="rect">
            <a:avLst/>
          </a:prstGeom>
        </p:spPr>
      </p:pic>
      <p:pic>
        <p:nvPicPr>
          <p:cNvPr id="4" name="Picture 3">
            <a:extLst>
              <a:ext uri="{FF2B5EF4-FFF2-40B4-BE49-F238E27FC236}">
                <a16:creationId xmlns:a16="http://schemas.microsoft.com/office/drawing/2014/main" id="{E0775E0A-1003-B77A-8A41-A30C390E1C07}"/>
              </a:ext>
            </a:extLst>
          </p:cNvPr>
          <p:cNvPicPr>
            <a:picLocks noChangeAspect="1"/>
          </p:cNvPicPr>
          <p:nvPr/>
        </p:nvPicPr>
        <p:blipFill>
          <a:blip r:embed="rId4"/>
          <a:stretch>
            <a:fillRect/>
          </a:stretch>
        </p:blipFill>
        <p:spPr>
          <a:xfrm>
            <a:off x="1286168" y="3345354"/>
            <a:ext cx="4459312" cy="2653155"/>
          </a:xfrm>
          <a:prstGeom prst="rect">
            <a:avLst/>
          </a:prstGeom>
        </p:spPr>
      </p:pic>
    </p:spTree>
    <p:extLst>
      <p:ext uri="{BB962C8B-B14F-4D97-AF65-F5344CB8AC3E}">
        <p14:creationId xmlns:p14="http://schemas.microsoft.com/office/powerpoint/2010/main" val="2736800333"/>
      </p:ext>
    </p:extLst>
  </p:cSld>
  <p:clrMapOvr>
    <a:masterClrMapping/>
  </p:clrMapOvr>
</p:sld>
</file>

<file path=ppt/theme/theme1.xml><?xml version="1.0" encoding="utf-8"?>
<a:theme xmlns:a="http://schemas.openxmlformats.org/drawingml/2006/main" name="General Template">
  <a:themeElements>
    <a:clrScheme name="Custom 1">
      <a:dk1>
        <a:sysClr val="windowText" lastClr="000000"/>
      </a:dk1>
      <a:lt1>
        <a:sysClr val="window" lastClr="FFFFFF"/>
      </a:lt1>
      <a:dk2>
        <a:srgbClr val="44546A"/>
      </a:dk2>
      <a:lt2>
        <a:srgbClr val="DCDBD1"/>
      </a:lt2>
      <a:accent1>
        <a:srgbClr val="3E8E99"/>
      </a:accent1>
      <a:accent2>
        <a:srgbClr val="7AB6BE"/>
      </a:accent2>
      <a:accent3>
        <a:srgbClr val="FFC000"/>
      </a:accent3>
      <a:accent4>
        <a:srgbClr val="F96041"/>
      </a:accent4>
      <a:accent5>
        <a:srgbClr val="981F62"/>
      </a:accent5>
      <a:accent6>
        <a:srgbClr val="34377A"/>
      </a:accent6>
      <a:hlink>
        <a:srgbClr val="00B0F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 TEMPLATE 2022" id="{8F454688-9952-4E9C-9D24-CB79600FBE8D}" vid="{8C3E370F-C61C-49DB-B2A1-0B484E50B08A}"/>
    </a:ext>
  </a:extLst>
</a:theme>
</file>

<file path=ppt/theme/theme2.xml><?xml version="1.0" encoding="utf-8"?>
<a:theme xmlns:a="http://schemas.openxmlformats.org/drawingml/2006/main" name="Displaying data &amp; medi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 TEMPLATE 2022" id="{8F454688-9952-4E9C-9D24-CB79600FBE8D}" vid="{B79647C5-EA0E-4730-AF1F-66DEFA2C34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14d074-f4e1-4840-8340-4a913f0595e4" xsi:nil="true"/>
    <lcf76f155ced4ddcb4097134ff3c332f xmlns="470f7400-f03f-4b84-a26a-8b9f0f00b0d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A75C03C9E2A048875BBCD3D8991A94" ma:contentTypeVersion="18" ma:contentTypeDescription="Create a new document." ma:contentTypeScope="" ma:versionID="030f9513e5915b43e7c0376a6b498af4">
  <xsd:schema xmlns:xsd="http://www.w3.org/2001/XMLSchema" xmlns:xs="http://www.w3.org/2001/XMLSchema" xmlns:p="http://schemas.microsoft.com/office/2006/metadata/properties" xmlns:ns2="470f7400-f03f-4b84-a26a-8b9f0f00b0da" xmlns:ns3="5914d074-f4e1-4840-8340-4a913f0595e4" targetNamespace="http://schemas.microsoft.com/office/2006/metadata/properties" ma:root="true" ma:fieldsID="7bd806edb469f12315a09be4dd8550d1" ns2:_="" ns3:_="">
    <xsd:import namespace="470f7400-f03f-4b84-a26a-8b9f0f00b0da"/>
    <xsd:import namespace="5914d074-f4e1-4840-8340-4a913f0595e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f7400-f03f-4b84-a26a-8b9f0f00b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e2584f-f86f-485c-be91-37fa2930a9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14d074-f4e1-4840-8340-4a913f0595e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dd425f1-92ce-486f-8212-5eb1e0df9e5b}" ma:internalName="TaxCatchAll" ma:showField="CatchAllData" ma:web="5914d074-f4e1-4840-8340-4a913f0595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3F4646-0F64-43B0-A79D-4944D22E6446}">
  <ds:schemaRefs>
    <ds:schemaRef ds:uri="http://schemas.openxmlformats.org/package/2006/metadata/core-properties"/>
    <ds:schemaRef ds:uri="http://purl.org/dc/terms/"/>
    <ds:schemaRef ds:uri="http://schemas.microsoft.com/office/infopath/2007/PartnerControls"/>
    <ds:schemaRef ds:uri="167b6839-0e4b-4821-b679-eac62b6838eb"/>
    <ds:schemaRef ds:uri="http://schemas.microsoft.com/office/2006/documentManagement/types"/>
    <ds:schemaRef ds:uri="2cad117f-c137-439a-a147-e29704a732ba"/>
    <ds:schemaRef ds:uri="http://schemas.microsoft.com/office/2006/metadata/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EFA05B86-D16B-4AA4-BFDC-F9AFB557C54F}"/>
</file>

<file path=customXml/itemProps3.xml><?xml version="1.0" encoding="utf-8"?>
<ds:datastoreItem xmlns:ds="http://schemas.openxmlformats.org/officeDocument/2006/customXml" ds:itemID="{399CC978-B550-46A0-97BD-41A5CC6E2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 TEMPLATE 2022</Template>
  <TotalTime>10099</TotalTime>
  <Words>1651</Words>
  <Application>Microsoft Office PowerPoint</Application>
  <PresentationFormat>A4 Paper (210x297 mm)</PresentationFormat>
  <Paragraphs>204</Paragraphs>
  <Slides>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Arial</vt:lpstr>
      <vt:lpstr>Calibri</vt:lpstr>
      <vt:lpstr>Gotham</vt:lpstr>
      <vt:lpstr>Gotham Black</vt:lpstr>
      <vt:lpstr>Gotham Book</vt:lpstr>
      <vt:lpstr>Poppins</vt:lpstr>
      <vt:lpstr>Poppins ExtraBold</vt:lpstr>
      <vt:lpstr>Poppins ExtraLight</vt:lpstr>
      <vt:lpstr>Symbol</vt:lpstr>
      <vt:lpstr>General Template</vt:lpstr>
      <vt:lpstr>Displaying data &amp; media</vt:lpstr>
      <vt:lpstr>PowerPoint Presentation</vt:lpstr>
      <vt:lpstr>PowerPoint Presentation</vt:lpstr>
      <vt:lpstr>PowerPoint Presentation</vt:lpstr>
      <vt:lpstr>PowerPoint Presentation</vt:lpstr>
      <vt:lpstr>PowerPoint Presentation</vt:lpstr>
    </vt:vector>
  </TitlesOfParts>
  <Company>London Borough of Ealing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Annie Lancaster</dc:creator>
  <cp:lastModifiedBy>Adrian Rocks</cp:lastModifiedBy>
  <cp:revision>11</cp:revision>
  <dcterms:created xsi:type="dcterms:W3CDTF">2023-12-01T15:02:18Z</dcterms:created>
  <dcterms:modified xsi:type="dcterms:W3CDTF">2024-05-23T13:40:51Z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0x010100177A32810889114B90AB63E3414AF857</vt:lpwstr>
  </property>
</Properties>
</file>